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6" r:id="rId2"/>
    <p:sldId id="261" r:id="rId3"/>
    <p:sldId id="267" r:id="rId4"/>
    <p:sldId id="268" r:id="rId5"/>
    <p:sldId id="269"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99" r:id="rId23"/>
    <p:sldId id="287" r:id="rId24"/>
    <p:sldId id="288" r:id="rId25"/>
    <p:sldId id="289" r:id="rId26"/>
    <p:sldId id="290" r:id="rId27"/>
    <p:sldId id="291" r:id="rId28"/>
    <p:sldId id="302" r:id="rId29"/>
    <p:sldId id="292" r:id="rId30"/>
    <p:sldId id="293" r:id="rId31"/>
    <p:sldId id="301" r:id="rId32"/>
    <p:sldId id="294" r:id="rId33"/>
    <p:sldId id="310" r:id="rId34"/>
    <p:sldId id="311" r:id="rId35"/>
    <p:sldId id="312" r:id="rId36"/>
    <p:sldId id="295" r:id="rId37"/>
    <p:sldId id="296" r:id="rId38"/>
    <p:sldId id="297" r:id="rId39"/>
    <p:sldId id="298" r:id="rId40"/>
    <p:sldId id="303" r:id="rId41"/>
    <p:sldId id="300" r:id="rId42"/>
    <p:sldId id="304" r:id="rId43"/>
    <p:sldId id="306" r:id="rId44"/>
    <p:sldId id="307"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YNEP ÖZCAN" initials="ZÖ" lastIdx="2" clrIdx="0">
    <p:extLst>
      <p:ext uri="{19B8F6BF-5375-455C-9EA6-DF929625EA0E}">
        <p15:presenceInfo xmlns:p15="http://schemas.microsoft.com/office/powerpoint/2012/main" xmlns="" userId="87a3e6bc73a56a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C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660"/>
  </p:normalViewPr>
  <p:slideViewPr>
    <p:cSldViewPr snapToGrid="0">
      <p:cViewPr varScale="1">
        <p:scale>
          <a:sx n="68" d="100"/>
          <a:sy n="68" d="100"/>
        </p:scale>
        <p:origin x="-91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959B3-460A-42B6-A53C-17E281F70425}" type="datetimeFigureOut">
              <a:rPr lang="tr-TR" smtClean="0"/>
              <a:pPr/>
              <a:t>12.2.2019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3EF3B-E820-4046-BB44-E4A6704EBF7A}" type="slidenum">
              <a:rPr lang="tr-TR" smtClean="0"/>
              <a:pPr/>
              <a:t>‹#›</a:t>
            </a:fld>
            <a:endParaRPr lang="tr-TR"/>
          </a:p>
        </p:txBody>
      </p:sp>
    </p:spTree>
    <p:extLst>
      <p:ext uri="{BB962C8B-B14F-4D97-AF65-F5344CB8AC3E}">
        <p14:creationId xmlns:p14="http://schemas.microsoft.com/office/powerpoint/2010/main" xmlns="" val="418049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8C3EF3B-E820-4046-BB44-E4A6704EBF7A}" type="slidenum">
              <a:rPr lang="tr-TR" smtClean="0"/>
              <a:pPr/>
              <a:t>8</a:t>
            </a:fld>
            <a:endParaRPr lang="tr-TR"/>
          </a:p>
        </p:txBody>
      </p:sp>
    </p:spTree>
    <p:extLst>
      <p:ext uri="{BB962C8B-B14F-4D97-AF65-F5344CB8AC3E}">
        <p14:creationId xmlns:p14="http://schemas.microsoft.com/office/powerpoint/2010/main" xmlns="" val="220576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6EE70F9E-7855-4D3F-9150-29329D0C1EAA}" type="datetime1">
              <a:rPr lang="tr-TR" smtClean="0"/>
              <a:pPr/>
              <a:t>12.2.2019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80B8AA-CB20-4F70-8AB0-A17284E7BDD0}" type="slidenum">
              <a:rPr lang="tr-TR" smtClean="0"/>
              <a:pPr/>
              <a:t>‹#›</a:t>
            </a:fld>
            <a:endParaRPr lang="tr-TR"/>
          </a:p>
        </p:txBody>
      </p:sp>
    </p:spTree>
    <p:extLst>
      <p:ext uri="{BB962C8B-B14F-4D97-AF65-F5344CB8AC3E}">
        <p14:creationId xmlns:p14="http://schemas.microsoft.com/office/powerpoint/2010/main" xmlns="" val="11434656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09D0F89-9C0F-4AC4-B1BD-08D5C528AA22}" type="datetime1">
              <a:rPr lang="tr-TR" smtClean="0"/>
              <a:pPr/>
              <a:t>12.2.2019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80B8AA-CB20-4F70-8AB0-A17284E7BDD0}" type="slidenum">
              <a:rPr lang="tr-TR" smtClean="0"/>
              <a:pPr/>
              <a:t>‹#›</a:t>
            </a:fld>
            <a:endParaRPr lang="tr-TR"/>
          </a:p>
        </p:txBody>
      </p:sp>
    </p:spTree>
    <p:extLst>
      <p:ext uri="{BB962C8B-B14F-4D97-AF65-F5344CB8AC3E}">
        <p14:creationId xmlns:p14="http://schemas.microsoft.com/office/powerpoint/2010/main" xmlns="" val="20107342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8F50F99-C848-40B6-B803-28E5823B55F9}" type="datetime1">
              <a:rPr lang="tr-TR" smtClean="0"/>
              <a:pPr/>
              <a:t>12.2.2019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80B8AA-CB20-4F70-8AB0-A17284E7BDD0}" type="slidenum">
              <a:rPr lang="tr-TR" smtClean="0"/>
              <a:pPr/>
              <a:t>‹#›</a:t>
            </a:fld>
            <a:endParaRPr lang="tr-TR"/>
          </a:p>
        </p:txBody>
      </p:sp>
    </p:spTree>
    <p:extLst>
      <p:ext uri="{BB962C8B-B14F-4D97-AF65-F5344CB8AC3E}">
        <p14:creationId xmlns:p14="http://schemas.microsoft.com/office/powerpoint/2010/main" xmlns="" val="22829259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53714C-58CD-4204-8F39-3969DD0AADD0}" type="datetime1">
              <a:rPr lang="tr-TR" smtClean="0"/>
              <a:pPr/>
              <a:t>12.2.2019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80B8AA-CB20-4F70-8AB0-A17284E7BDD0}" type="slidenum">
              <a:rPr lang="tr-TR" smtClean="0"/>
              <a:pPr/>
              <a:t>‹#›</a:t>
            </a:fld>
            <a:endParaRPr lang="tr-TR"/>
          </a:p>
        </p:txBody>
      </p:sp>
    </p:spTree>
    <p:extLst>
      <p:ext uri="{BB962C8B-B14F-4D97-AF65-F5344CB8AC3E}">
        <p14:creationId xmlns:p14="http://schemas.microsoft.com/office/powerpoint/2010/main" xmlns="" val="40972926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E1618280-23A6-49E7-B7E9-74AF9416904D}" type="datetime1">
              <a:rPr lang="tr-TR" smtClean="0"/>
              <a:pPr/>
              <a:t>12.2.2019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80B8AA-CB20-4F70-8AB0-A17284E7BDD0}" type="slidenum">
              <a:rPr lang="tr-TR" smtClean="0"/>
              <a:pPr/>
              <a:t>‹#›</a:t>
            </a:fld>
            <a:endParaRPr lang="tr-TR"/>
          </a:p>
        </p:txBody>
      </p:sp>
    </p:spTree>
    <p:extLst>
      <p:ext uri="{BB962C8B-B14F-4D97-AF65-F5344CB8AC3E}">
        <p14:creationId xmlns:p14="http://schemas.microsoft.com/office/powerpoint/2010/main" xmlns="" val="27662200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9568432-5E23-45FA-B2DC-CBBDD8D77ED7}" type="datetime1">
              <a:rPr lang="tr-TR" smtClean="0"/>
              <a:pPr/>
              <a:t>12.2.2019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380B8AA-CB20-4F70-8AB0-A17284E7BDD0}" type="slidenum">
              <a:rPr lang="tr-TR" smtClean="0"/>
              <a:pPr/>
              <a:t>‹#›</a:t>
            </a:fld>
            <a:endParaRPr lang="tr-TR"/>
          </a:p>
        </p:txBody>
      </p:sp>
    </p:spTree>
    <p:extLst>
      <p:ext uri="{BB962C8B-B14F-4D97-AF65-F5344CB8AC3E}">
        <p14:creationId xmlns:p14="http://schemas.microsoft.com/office/powerpoint/2010/main" xmlns="" val="24786554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36987BF-6A86-40C7-B1A5-F034B765FE3F}" type="datetime1">
              <a:rPr lang="tr-TR" smtClean="0"/>
              <a:pPr/>
              <a:t>12.2.2019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380B8AA-CB20-4F70-8AB0-A17284E7BDD0}" type="slidenum">
              <a:rPr lang="tr-TR" smtClean="0"/>
              <a:pPr/>
              <a:t>‹#›</a:t>
            </a:fld>
            <a:endParaRPr lang="tr-TR"/>
          </a:p>
        </p:txBody>
      </p:sp>
    </p:spTree>
    <p:extLst>
      <p:ext uri="{BB962C8B-B14F-4D97-AF65-F5344CB8AC3E}">
        <p14:creationId xmlns:p14="http://schemas.microsoft.com/office/powerpoint/2010/main" xmlns="" val="34164102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EA0677C-382F-43CD-8D5C-7F486A93EAF8}" type="datetime1">
              <a:rPr lang="tr-TR" smtClean="0"/>
              <a:pPr/>
              <a:t>12.2.2019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380B8AA-CB20-4F70-8AB0-A17284E7BDD0}" type="slidenum">
              <a:rPr lang="tr-TR" smtClean="0"/>
              <a:pPr/>
              <a:t>‹#›</a:t>
            </a:fld>
            <a:endParaRPr lang="tr-TR"/>
          </a:p>
        </p:txBody>
      </p:sp>
    </p:spTree>
    <p:extLst>
      <p:ext uri="{BB962C8B-B14F-4D97-AF65-F5344CB8AC3E}">
        <p14:creationId xmlns:p14="http://schemas.microsoft.com/office/powerpoint/2010/main" xmlns="" val="29524741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1CC78FF-4959-4B1B-9A60-A578C2241F7A}" type="datetime1">
              <a:rPr lang="tr-TR" smtClean="0"/>
              <a:pPr/>
              <a:t>12.2.2019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380B8AA-CB20-4F70-8AB0-A17284E7BDD0}" type="slidenum">
              <a:rPr lang="tr-TR" smtClean="0"/>
              <a:pPr/>
              <a:t>‹#›</a:t>
            </a:fld>
            <a:endParaRPr lang="tr-TR"/>
          </a:p>
        </p:txBody>
      </p:sp>
    </p:spTree>
    <p:extLst>
      <p:ext uri="{BB962C8B-B14F-4D97-AF65-F5344CB8AC3E}">
        <p14:creationId xmlns:p14="http://schemas.microsoft.com/office/powerpoint/2010/main" xmlns="" val="23319905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1CE3CAD-8AA4-4BB1-9FEA-18BE0B553730}" type="datetime1">
              <a:rPr lang="tr-TR" smtClean="0"/>
              <a:pPr/>
              <a:t>12.2.2019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380B8AA-CB20-4F70-8AB0-A17284E7BDD0}" type="slidenum">
              <a:rPr lang="tr-TR" smtClean="0"/>
              <a:pPr/>
              <a:t>‹#›</a:t>
            </a:fld>
            <a:endParaRPr lang="tr-TR"/>
          </a:p>
        </p:txBody>
      </p:sp>
    </p:spTree>
    <p:extLst>
      <p:ext uri="{BB962C8B-B14F-4D97-AF65-F5344CB8AC3E}">
        <p14:creationId xmlns:p14="http://schemas.microsoft.com/office/powerpoint/2010/main" xmlns="" val="39646912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DAB1B64-1FB0-4C44-98FD-A07BA5B7D8E3}" type="datetime1">
              <a:rPr lang="tr-TR" smtClean="0"/>
              <a:pPr/>
              <a:t>12.2.2019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380B8AA-CB20-4F70-8AB0-A17284E7BDD0}" type="slidenum">
              <a:rPr lang="tr-TR" smtClean="0"/>
              <a:pPr/>
              <a:t>‹#›</a:t>
            </a:fld>
            <a:endParaRPr lang="tr-TR"/>
          </a:p>
        </p:txBody>
      </p:sp>
    </p:spTree>
    <p:extLst>
      <p:ext uri="{BB962C8B-B14F-4D97-AF65-F5344CB8AC3E}">
        <p14:creationId xmlns:p14="http://schemas.microsoft.com/office/powerpoint/2010/main" xmlns="" val="32903781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A0737-D73D-4E9D-9EFA-BF42C7DF0415}" type="datetime1">
              <a:rPr lang="tr-TR" smtClean="0"/>
              <a:pPr/>
              <a:t>12.2.2019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0B8AA-CB20-4F70-8AB0-A17284E7BDD0}" type="slidenum">
              <a:rPr lang="tr-TR" smtClean="0"/>
              <a:pPr/>
              <a:t>‹#›</a:t>
            </a:fld>
            <a:endParaRPr lang="tr-TR"/>
          </a:p>
        </p:txBody>
      </p:sp>
    </p:spTree>
    <p:extLst>
      <p:ext uri="{BB962C8B-B14F-4D97-AF65-F5344CB8AC3E}">
        <p14:creationId xmlns:p14="http://schemas.microsoft.com/office/powerpoint/2010/main" xmlns="" val="3386241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p14:dur="0"/>
    </mc:Choice>
    <mc:Fallback>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iskur.gov.tr/"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twitter.com/TurkiyeIsKurumu" TargetMode="External"/><Relationship Id="rId4" Type="http://schemas.openxmlformats.org/officeDocument/2006/relationships/hyperlink" Target="http://www.facebook.com/TurkiyeIsKurum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13855"/>
            <a:ext cx="12192000" cy="6858000"/>
          </a:xfrm>
          <a:prstGeom prst="rect">
            <a:avLst/>
          </a:prstGeom>
        </p:spPr>
      </p:pic>
      <p:sp>
        <p:nvSpPr>
          <p:cNvPr id="5" name="Dikdörtgen 4"/>
          <p:cNvSpPr/>
          <p:nvPr/>
        </p:nvSpPr>
        <p:spPr>
          <a:xfrm>
            <a:off x="956176" y="2288771"/>
            <a:ext cx="10183345" cy="2308324"/>
          </a:xfrm>
          <a:prstGeom prst="rect">
            <a:avLst/>
          </a:prstGeom>
          <a:noFill/>
        </p:spPr>
        <p:txBody>
          <a:bodyPr wrap="square" lIns="91440" tIns="45720" rIns="91440" bIns="45720">
            <a:spAutoFit/>
          </a:bodyPr>
          <a:lstStyle/>
          <a:p>
            <a:pPr algn="ctr"/>
            <a:r>
              <a:rPr lang="tr-TR" sz="7200" b="1" i="1" dirty="0" smtClean="0">
                <a:ln w="9525">
                  <a:solidFill>
                    <a:schemeClr val="bg1"/>
                  </a:solidFill>
                  <a:prstDash val="solid"/>
                </a:ln>
                <a:solidFill>
                  <a:srgbClr val="0000CC"/>
                </a:solidFill>
                <a:effectLst>
                  <a:outerShdw blurRad="12700" dist="38100" dir="2700000" algn="tl" rotWithShape="0">
                    <a:schemeClr val="bg1">
                      <a:lumMod val="50000"/>
                    </a:schemeClr>
                  </a:outerShdw>
                </a:effectLst>
              </a:rPr>
              <a:t>İŞVERENLERE YÖNELİK </a:t>
            </a:r>
          </a:p>
          <a:p>
            <a:pPr algn="ctr"/>
            <a:r>
              <a:rPr lang="tr-TR" sz="7200" b="1" i="1" dirty="0" smtClean="0">
                <a:ln w="9525">
                  <a:solidFill>
                    <a:schemeClr val="bg1"/>
                  </a:solidFill>
                  <a:prstDash val="solid"/>
                </a:ln>
                <a:solidFill>
                  <a:srgbClr val="0000CC"/>
                </a:solidFill>
                <a:effectLst>
                  <a:outerShdw blurRad="12700" dist="38100" dir="2700000" algn="tl" rotWithShape="0">
                    <a:schemeClr val="bg1">
                      <a:lumMod val="50000"/>
                    </a:schemeClr>
                  </a:outerShdw>
                </a:effectLst>
              </a:rPr>
              <a:t>BİLGİLENDİRME </a:t>
            </a:r>
            <a:r>
              <a:rPr lang="tr-TR" sz="7200" b="1" i="1" dirty="0" smtClean="0">
                <a:ln w="9525">
                  <a:solidFill>
                    <a:schemeClr val="bg1"/>
                  </a:solidFill>
                  <a:prstDash val="solid"/>
                </a:ln>
                <a:solidFill>
                  <a:srgbClr val="0000CC"/>
                </a:solidFill>
                <a:effectLst>
                  <a:outerShdw blurRad="12700" dist="38100" dir="2700000" algn="tl" rotWithShape="0">
                    <a:schemeClr val="bg1">
                      <a:lumMod val="50000"/>
                    </a:schemeClr>
                  </a:outerShdw>
                </a:effectLst>
              </a:rPr>
              <a:t>SUNUMU</a:t>
            </a:r>
            <a:endParaRPr lang="tr-TR" sz="7200" b="1" i="1" dirty="0" smtClean="0">
              <a:ln w="9525">
                <a:solidFill>
                  <a:schemeClr val="bg1"/>
                </a:solidFill>
                <a:prstDash val="solid"/>
              </a:ln>
              <a:solidFill>
                <a:srgbClr val="0000CC"/>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xmlns="" val="38922074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41500" y="2032794"/>
            <a:ext cx="8509000" cy="3937000"/>
          </a:xfrm>
        </p:spPr>
      </p:pic>
      <p:pic>
        <p:nvPicPr>
          <p:cNvPr id="4" name="İçerik Yer Tutucusu 1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7718577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xmlns="" val="0"/>
              </a:ext>
            </a:extLst>
          </a:blip>
          <a:srcRect l="387" t="404" r="-387" b="10909"/>
          <a:stretch/>
        </p:blipFill>
        <p:spPr>
          <a:xfrm>
            <a:off x="4904508" y="96982"/>
            <a:ext cx="7148945" cy="66501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Metin kutusu 6"/>
          <p:cNvSpPr txBox="1"/>
          <p:nvPr/>
        </p:nvSpPr>
        <p:spPr>
          <a:xfrm>
            <a:off x="0" y="1939636"/>
            <a:ext cx="5043054" cy="3785652"/>
          </a:xfrm>
          <a:prstGeom prst="rect">
            <a:avLst/>
          </a:prstGeom>
          <a:noFill/>
        </p:spPr>
        <p:txBody>
          <a:bodyPr wrap="square" rtlCol="0">
            <a:spAutoFit/>
          </a:bodyPr>
          <a:lstStyle/>
          <a:p>
            <a:r>
              <a:rPr lang="tr-TR" sz="4000" b="1" dirty="0">
                <a:solidFill>
                  <a:srgbClr val="002060"/>
                </a:solidFill>
              </a:rPr>
              <a:t>Aday havuzundan SİZİN seçeceğiniz adaylar katılımcı olabilirler.</a:t>
            </a:r>
          </a:p>
          <a:p>
            <a:endParaRPr lang="tr-TR" sz="4000" dirty="0"/>
          </a:p>
          <a:p>
            <a:endParaRPr lang="tr-TR" sz="4000" dirty="0"/>
          </a:p>
        </p:txBody>
      </p:sp>
      <p:sp>
        <p:nvSpPr>
          <p:cNvPr id="3" name="Slayt Numarası Yer Tutucusu 2"/>
          <p:cNvSpPr>
            <a:spLocks noGrp="1"/>
          </p:cNvSpPr>
          <p:nvPr>
            <p:ph type="sldNum" sz="quarter" idx="12"/>
          </p:nvPr>
        </p:nvSpPr>
        <p:spPr/>
        <p:txBody>
          <a:bodyPr/>
          <a:lstStyle/>
          <a:p>
            <a:fld id="{8380B8AA-CB20-4F70-8AB0-A17284E7BDD0}" type="slidenum">
              <a:rPr lang="tr-TR" sz="2800" b="1" smtClean="0"/>
              <a:pPr/>
              <a:t>11</a:t>
            </a:fld>
            <a:endParaRPr lang="tr-TR" sz="2800" b="1" dirty="0"/>
          </a:p>
        </p:txBody>
      </p:sp>
    </p:spTree>
    <p:extLst>
      <p:ext uri="{BB962C8B-B14F-4D97-AF65-F5344CB8AC3E}">
        <p14:creationId xmlns:p14="http://schemas.microsoft.com/office/powerpoint/2010/main" xmlns="" val="25084464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2689274" y="559842"/>
            <a:ext cx="5583382" cy="7848302"/>
          </a:xfrm>
          <a:prstGeom prst="rect">
            <a:avLst/>
          </a:prstGeom>
          <a:noFill/>
        </p:spPr>
        <p:txBody>
          <a:bodyPr wrap="square" rtlCol="0">
            <a:spAutoFit/>
          </a:bodyPr>
          <a:lstStyle/>
          <a:p>
            <a:pPr marL="457200" indent="-457200" algn="ctr">
              <a:buFont typeface="Wingdings" panose="05000000000000000000" pitchFamily="2" charset="2"/>
              <a:buChar char="§"/>
            </a:pPr>
            <a:endParaRPr lang="tr-TR" sz="3600" b="1" i="1" dirty="0">
              <a:solidFill>
                <a:srgbClr val="000000"/>
              </a:solidFill>
              <a:latin typeface="Cambria" panose="02040503050406030204" pitchFamily="18" charset="0"/>
              <a:cs typeface="Arial" charset="0"/>
            </a:endParaRPr>
          </a:p>
          <a:p>
            <a:pPr marL="457200" indent="-457200" algn="ctr">
              <a:buFont typeface="Wingdings" panose="05000000000000000000" pitchFamily="2" charset="2"/>
              <a:buChar char="§"/>
            </a:pPr>
            <a:r>
              <a:rPr lang="tr-TR" sz="3600" b="1" dirty="0">
                <a:solidFill>
                  <a:srgbClr val="000000"/>
                </a:solidFill>
                <a:latin typeface="Cambria" panose="02040503050406030204" pitchFamily="18" charset="0"/>
                <a:cs typeface="Arial" charset="0"/>
              </a:rPr>
              <a:t>15 yaşını tamamlamış </a:t>
            </a:r>
            <a:r>
              <a:rPr lang="tr-TR" sz="3600" b="1" dirty="0" smtClean="0">
                <a:solidFill>
                  <a:srgbClr val="000000"/>
                </a:solidFill>
                <a:latin typeface="Cambria" panose="02040503050406030204" pitchFamily="18" charset="0"/>
                <a:cs typeface="Arial" charset="0"/>
              </a:rPr>
              <a:t>olması,</a:t>
            </a:r>
            <a:endParaRPr lang="tr-TR" sz="3600" b="1" dirty="0">
              <a:solidFill>
                <a:srgbClr val="000000"/>
              </a:solidFill>
              <a:latin typeface="Cambria" panose="02040503050406030204" pitchFamily="18" charset="0"/>
              <a:cs typeface="Arial" charset="0"/>
            </a:endParaRPr>
          </a:p>
          <a:p>
            <a:pPr marL="457200" indent="-457200" algn="ctr">
              <a:buFont typeface="Wingdings" panose="05000000000000000000" pitchFamily="2" charset="2"/>
              <a:buChar char="§"/>
            </a:pPr>
            <a:r>
              <a:rPr lang="tr-TR" sz="3600" b="1" dirty="0" smtClean="0">
                <a:solidFill>
                  <a:srgbClr val="000000"/>
                </a:solidFill>
                <a:latin typeface="Cambria" panose="02040503050406030204" pitchFamily="18" charset="0"/>
                <a:cs typeface="Arial" charset="0"/>
              </a:rPr>
              <a:t>İŞKUR'a </a:t>
            </a:r>
            <a:r>
              <a:rPr lang="tr-TR" sz="3600" b="1" dirty="0">
                <a:solidFill>
                  <a:srgbClr val="000000"/>
                </a:solidFill>
                <a:latin typeface="Cambria" panose="02040503050406030204" pitchFamily="18" charset="0"/>
                <a:cs typeface="Arial" charset="0"/>
              </a:rPr>
              <a:t>başvuru </a:t>
            </a:r>
            <a:r>
              <a:rPr lang="tr-TR" sz="3600" b="1" dirty="0" smtClean="0">
                <a:solidFill>
                  <a:srgbClr val="000000"/>
                </a:solidFill>
                <a:latin typeface="Cambria" panose="02040503050406030204" pitchFamily="18" charset="0"/>
                <a:cs typeface="Arial" charset="0"/>
              </a:rPr>
              <a:t>yapılması,</a:t>
            </a:r>
            <a:endParaRPr lang="tr-TR" sz="3600" b="1" dirty="0">
              <a:solidFill>
                <a:srgbClr val="000000"/>
              </a:solidFill>
              <a:latin typeface="Cambria" panose="02040503050406030204" pitchFamily="18" charset="0"/>
              <a:cs typeface="Arial" charset="0"/>
            </a:endParaRPr>
          </a:p>
          <a:p>
            <a:pPr marL="457200" indent="-457200" algn="ctr">
              <a:buFont typeface="Wingdings" panose="05000000000000000000" pitchFamily="2" charset="2"/>
              <a:buChar char="§"/>
            </a:pPr>
            <a:r>
              <a:rPr lang="tr-TR" sz="3600" b="1" dirty="0">
                <a:solidFill>
                  <a:srgbClr val="000000"/>
                </a:solidFill>
                <a:latin typeface="Cambria" panose="02040503050406030204" pitchFamily="18" charset="0"/>
                <a:cs typeface="Arial" charset="0"/>
              </a:rPr>
              <a:t>İş verenin son 3 ayda çalışanı </a:t>
            </a:r>
            <a:r>
              <a:rPr lang="tr-TR" sz="3600" b="1" dirty="0" smtClean="0">
                <a:solidFill>
                  <a:srgbClr val="000000"/>
                </a:solidFill>
                <a:latin typeface="Cambria" panose="02040503050406030204" pitchFamily="18" charset="0"/>
                <a:cs typeface="Arial" charset="0"/>
              </a:rPr>
              <a:t>olmaması,</a:t>
            </a:r>
            <a:endParaRPr lang="tr-TR" sz="3600" b="1" dirty="0">
              <a:solidFill>
                <a:srgbClr val="000000"/>
              </a:solidFill>
              <a:latin typeface="Cambria" panose="02040503050406030204" pitchFamily="18" charset="0"/>
              <a:cs typeface="Arial" charset="0"/>
            </a:endParaRPr>
          </a:p>
          <a:p>
            <a:pPr marL="457200" indent="-457200" algn="ctr">
              <a:buFont typeface="Wingdings" panose="05000000000000000000" pitchFamily="2" charset="2"/>
              <a:buChar char="§"/>
            </a:pPr>
            <a:r>
              <a:rPr lang="tr-TR" sz="3600" b="1" dirty="0">
                <a:solidFill>
                  <a:srgbClr val="000000"/>
                </a:solidFill>
                <a:latin typeface="Cambria" panose="02040503050406030204" pitchFamily="18" charset="0"/>
                <a:cs typeface="Arial" charset="0"/>
              </a:rPr>
              <a:t>Son 1 ayda sigorta priminin yatmamış olması</a:t>
            </a:r>
          </a:p>
          <a:p>
            <a:pPr algn="ctr"/>
            <a:r>
              <a:rPr lang="tr-TR" sz="3600" b="1" dirty="0" smtClean="0">
                <a:solidFill>
                  <a:srgbClr val="000000"/>
                </a:solidFill>
                <a:latin typeface="Cambria" panose="02040503050406030204" pitchFamily="18" charset="0"/>
                <a:cs typeface="Arial" charset="0"/>
              </a:rPr>
              <a:t>    YETERLİDİR</a:t>
            </a:r>
            <a:r>
              <a:rPr lang="tr-TR" sz="3600" b="1" dirty="0">
                <a:solidFill>
                  <a:srgbClr val="000000"/>
                </a:solidFill>
                <a:latin typeface="Cambria" panose="02040503050406030204" pitchFamily="18" charset="0"/>
                <a:cs typeface="Arial" charset="0"/>
              </a:rPr>
              <a:t>.</a:t>
            </a:r>
            <a:endParaRPr lang="tr-TR" sz="3600" b="1" dirty="0" smtClean="0"/>
          </a:p>
          <a:p>
            <a:pPr marL="285750" indent="-285750">
              <a:buFont typeface="Wingdings" panose="05000000000000000000" pitchFamily="2" charset="2"/>
              <a:buChar char="§"/>
            </a:pPr>
            <a:endParaRPr lang="tr-TR" sz="3600" dirty="0" smtClean="0"/>
          </a:p>
          <a:p>
            <a:pPr marL="285750" indent="-285750">
              <a:buFont typeface="Wingdings" panose="05000000000000000000" pitchFamily="2" charset="2"/>
              <a:buChar char="§"/>
            </a:pPr>
            <a:endParaRPr lang="tr-TR" sz="3600" dirty="0" smtClean="0"/>
          </a:p>
          <a:p>
            <a:pPr marL="285750" indent="-285750">
              <a:buFont typeface="Wingdings" panose="05000000000000000000" pitchFamily="2" charset="2"/>
              <a:buChar char="§"/>
            </a:pPr>
            <a:endParaRPr lang="tr-TR" sz="3600" dirty="0"/>
          </a:p>
        </p:txBody>
      </p:sp>
      <p:sp>
        <p:nvSpPr>
          <p:cNvPr id="6" name="Metin kutusu 5"/>
          <p:cNvSpPr txBox="1"/>
          <p:nvPr/>
        </p:nvSpPr>
        <p:spPr>
          <a:xfrm>
            <a:off x="1134794" y="177178"/>
            <a:ext cx="8495394" cy="830997"/>
          </a:xfrm>
          <a:prstGeom prst="rect">
            <a:avLst/>
          </a:prstGeom>
          <a:noFill/>
        </p:spPr>
        <p:txBody>
          <a:bodyPr wrap="square" rtlCol="0">
            <a:spAutoFit/>
          </a:bodyPr>
          <a:lstStyle/>
          <a:p>
            <a:r>
              <a:rPr lang="tr-TR" sz="1200" b="1" i="1" dirty="0">
                <a:solidFill>
                  <a:srgbClr val="0000FF"/>
                </a:solidFill>
                <a:latin typeface="Cambria" panose="02040503050406030204" pitchFamily="18" charset="0"/>
                <a:cs typeface="Arial" charset="0"/>
              </a:rPr>
              <a:t> </a:t>
            </a:r>
            <a:r>
              <a:rPr lang="tr-TR" sz="1200" b="1" i="1" dirty="0" smtClean="0">
                <a:solidFill>
                  <a:srgbClr val="0000FF"/>
                </a:solidFill>
                <a:latin typeface="Cambria" panose="02040503050406030204" pitchFamily="18" charset="0"/>
                <a:cs typeface="Arial" charset="0"/>
              </a:rPr>
              <a:t>             </a:t>
            </a:r>
            <a:r>
              <a:rPr lang="tr-TR" sz="4800" b="1" i="1" dirty="0" smtClean="0">
                <a:solidFill>
                  <a:srgbClr val="0000FF"/>
                </a:solidFill>
                <a:latin typeface="Cambria" panose="02040503050406030204" pitchFamily="18" charset="0"/>
                <a:cs typeface="Arial" charset="0"/>
              </a:rPr>
              <a:t>KATILIMCI </a:t>
            </a:r>
            <a:r>
              <a:rPr lang="tr-TR" sz="4800" b="1" i="1" dirty="0">
                <a:solidFill>
                  <a:srgbClr val="0000FF"/>
                </a:solidFill>
                <a:latin typeface="Cambria" panose="02040503050406030204" pitchFamily="18" charset="0"/>
                <a:cs typeface="Arial" charset="0"/>
              </a:rPr>
              <a:t>OLABİLMEK İÇİN;</a:t>
            </a:r>
            <a:endParaRPr lang="tr-TR" sz="4800" dirty="0"/>
          </a:p>
        </p:txBody>
      </p:sp>
      <p:sp>
        <p:nvSpPr>
          <p:cNvPr id="7" name="Slayt Numarası Yer Tutucusu 6"/>
          <p:cNvSpPr>
            <a:spLocks noGrp="1"/>
          </p:cNvSpPr>
          <p:nvPr>
            <p:ph type="sldNum" sz="quarter" idx="12"/>
          </p:nvPr>
        </p:nvSpPr>
        <p:spPr/>
        <p:txBody>
          <a:bodyPr/>
          <a:lstStyle/>
          <a:p>
            <a:fld id="{8380B8AA-CB20-4F70-8AB0-A17284E7BDD0}" type="slidenum">
              <a:rPr lang="tr-TR" sz="2800" b="1" smtClean="0"/>
              <a:pPr/>
              <a:t>12</a:t>
            </a:fld>
            <a:endParaRPr lang="tr-TR" sz="2800" b="1" dirty="0"/>
          </a:p>
        </p:txBody>
      </p:sp>
    </p:spTree>
    <p:extLst>
      <p:ext uri="{BB962C8B-B14F-4D97-AF65-F5344CB8AC3E}">
        <p14:creationId xmlns:p14="http://schemas.microsoft.com/office/powerpoint/2010/main" xmlns="" val="39113147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838199" y="2383928"/>
            <a:ext cx="10945091" cy="3539430"/>
          </a:xfrm>
          <a:prstGeom prst="rect">
            <a:avLst/>
          </a:prstGeom>
          <a:noFill/>
        </p:spPr>
        <p:txBody>
          <a:bodyPr wrap="square" rtlCol="0">
            <a:spAutoFit/>
          </a:bodyPr>
          <a:lstStyle/>
          <a:p>
            <a:pPr marL="457200" indent="-457200">
              <a:buFont typeface="Wingdings" panose="05000000000000000000" pitchFamily="2" charset="2"/>
              <a:buChar char="Ø"/>
            </a:pPr>
            <a:endParaRPr lang="tr-TR" sz="3200" b="1" i="1" dirty="0">
              <a:solidFill>
                <a:srgbClr val="0000FF"/>
              </a:solidFill>
            </a:endParaRPr>
          </a:p>
          <a:p>
            <a:pPr marL="457200" indent="-457200">
              <a:buFont typeface="Wingdings" panose="05000000000000000000" pitchFamily="2" charset="2"/>
              <a:buChar char="Ø"/>
            </a:pPr>
            <a:r>
              <a:rPr lang="tr-TR" sz="4000" b="1" dirty="0" smtClean="0"/>
              <a:t>Kursiyerin </a:t>
            </a:r>
            <a:r>
              <a:rPr lang="tr-TR" sz="4000" b="1" dirty="0"/>
              <a:t>günde </a:t>
            </a:r>
            <a:r>
              <a:rPr lang="tr-TR" sz="4000" b="1" dirty="0">
                <a:solidFill>
                  <a:srgbClr val="FF0000"/>
                </a:solidFill>
              </a:rPr>
              <a:t>en az </a:t>
            </a:r>
            <a:r>
              <a:rPr lang="tr-TR" sz="4000" b="1" dirty="0"/>
              <a:t>5 saat çalışması yeterlidir.</a:t>
            </a:r>
          </a:p>
          <a:p>
            <a:pPr marL="457200" indent="-457200">
              <a:buFont typeface="Wingdings" panose="05000000000000000000" pitchFamily="2" charset="2"/>
              <a:buChar char="Ø"/>
            </a:pPr>
            <a:endParaRPr lang="tr-TR" sz="4000" b="1" dirty="0"/>
          </a:p>
          <a:p>
            <a:pPr marL="457200" indent="-457200">
              <a:buFont typeface="Wingdings" panose="05000000000000000000" pitchFamily="2" charset="2"/>
              <a:buChar char="Ø"/>
            </a:pPr>
            <a:r>
              <a:rPr lang="tr-TR" sz="4000" b="1" dirty="0"/>
              <a:t>Günde </a:t>
            </a:r>
            <a:r>
              <a:rPr lang="tr-TR" sz="4000" b="1" dirty="0">
                <a:solidFill>
                  <a:srgbClr val="FF0000"/>
                </a:solidFill>
              </a:rPr>
              <a:t>en fazla </a:t>
            </a:r>
            <a:r>
              <a:rPr lang="tr-TR" sz="4000" b="1" dirty="0"/>
              <a:t>8 saat, haftada en fazla 6 gün ve 45 saat uygulanabilir.</a:t>
            </a:r>
          </a:p>
          <a:p>
            <a:pPr marL="457200" indent="-457200">
              <a:buFont typeface="Wingdings" panose="05000000000000000000" pitchFamily="2" charset="2"/>
              <a:buChar char="Ø"/>
            </a:pPr>
            <a:endParaRPr lang="tr-TR" sz="3200" dirty="0"/>
          </a:p>
        </p:txBody>
      </p:sp>
      <p:sp>
        <p:nvSpPr>
          <p:cNvPr id="7" name="Metin kutusu 6"/>
          <p:cNvSpPr txBox="1"/>
          <p:nvPr/>
        </p:nvSpPr>
        <p:spPr>
          <a:xfrm>
            <a:off x="651163" y="211015"/>
            <a:ext cx="11319164" cy="2123658"/>
          </a:xfrm>
          <a:prstGeom prst="rect">
            <a:avLst/>
          </a:prstGeom>
          <a:noFill/>
        </p:spPr>
        <p:txBody>
          <a:bodyPr wrap="square" rtlCol="0">
            <a:spAutoFit/>
          </a:bodyPr>
          <a:lstStyle/>
          <a:p>
            <a:r>
              <a:rPr lang="tr-TR" b="1" i="1" dirty="0">
                <a:solidFill>
                  <a:srgbClr val="0000CC"/>
                </a:solidFill>
              </a:rPr>
              <a:t> </a:t>
            </a:r>
            <a:r>
              <a:rPr lang="tr-TR" sz="4400" b="1" i="1" dirty="0">
                <a:solidFill>
                  <a:srgbClr val="0000CC"/>
                </a:solidFill>
              </a:rPr>
              <a:t>Kursiyer Adayım Öğrenci Ve Hafta İçi Öğlene Kadar Okula Gitmesi Gerekiyor. Programdan Yararlanabilir Miyim?</a:t>
            </a:r>
            <a:endParaRPr lang="tr-TR" sz="4400" dirty="0"/>
          </a:p>
        </p:txBody>
      </p:sp>
      <p:sp>
        <p:nvSpPr>
          <p:cNvPr id="6" name="Slayt Numarası Yer Tutucusu 5"/>
          <p:cNvSpPr>
            <a:spLocks noGrp="1"/>
          </p:cNvSpPr>
          <p:nvPr>
            <p:ph type="sldNum" sz="quarter" idx="12"/>
          </p:nvPr>
        </p:nvSpPr>
        <p:spPr/>
        <p:txBody>
          <a:bodyPr/>
          <a:lstStyle/>
          <a:p>
            <a:fld id="{8380B8AA-CB20-4F70-8AB0-A17284E7BDD0}" type="slidenum">
              <a:rPr lang="tr-TR" sz="2800" b="1" smtClean="0"/>
              <a:pPr/>
              <a:t>13</a:t>
            </a:fld>
            <a:endParaRPr lang="tr-TR" sz="2800" b="1" dirty="0"/>
          </a:p>
        </p:txBody>
      </p:sp>
    </p:spTree>
    <p:extLst>
      <p:ext uri="{BB962C8B-B14F-4D97-AF65-F5344CB8AC3E}">
        <p14:creationId xmlns:p14="http://schemas.microsoft.com/office/powerpoint/2010/main" xmlns="" val="30612165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140675" y="2447626"/>
            <a:ext cx="12192001" cy="4555093"/>
          </a:xfrm>
          <a:prstGeom prst="rect">
            <a:avLst/>
          </a:prstGeom>
          <a:noFill/>
        </p:spPr>
        <p:txBody>
          <a:bodyPr wrap="square" rtlCol="0">
            <a:spAutoFit/>
          </a:bodyPr>
          <a:lstStyle/>
          <a:p>
            <a:pPr marL="457200" indent="-457200" algn="ctr">
              <a:buFont typeface="Wingdings" panose="05000000000000000000" pitchFamily="2" charset="2"/>
              <a:buChar char="Ø"/>
            </a:pPr>
            <a:endParaRPr lang="tr-TR" sz="3200" b="1" i="1" dirty="0" smtClean="0">
              <a:solidFill>
                <a:srgbClr val="0000FF"/>
              </a:solidFill>
            </a:endParaRPr>
          </a:p>
          <a:p>
            <a:pPr marL="457200" indent="-457200" algn="ctr">
              <a:buFont typeface="Wingdings" panose="05000000000000000000" pitchFamily="2" charset="2"/>
              <a:buChar char="Ø"/>
            </a:pPr>
            <a:r>
              <a:rPr lang="tr-TR" sz="4000" b="1" dirty="0" smtClean="0"/>
              <a:t>İstihdam taahhüttü </a:t>
            </a:r>
            <a:r>
              <a:rPr lang="tr-TR" sz="4000" b="1" dirty="0"/>
              <a:t>yerine gelmesi şartı ile lise ve üniversite </a:t>
            </a:r>
            <a:r>
              <a:rPr lang="tr-TR" sz="4000" b="1" dirty="0" smtClean="0"/>
              <a:t>öğrencileri de </a:t>
            </a:r>
            <a:r>
              <a:rPr lang="tr-TR" sz="4000" b="1" dirty="0"/>
              <a:t>programdan yararlanabilir. öğrencilerde günlük cep harçlığının </a:t>
            </a:r>
            <a:r>
              <a:rPr lang="tr-TR" sz="4000" b="1" dirty="0" smtClean="0"/>
              <a:t>58,27 TL </a:t>
            </a:r>
            <a:r>
              <a:rPr lang="tr-TR" sz="4000" b="1" dirty="0"/>
              <a:t>olduğu </a:t>
            </a:r>
            <a:r>
              <a:rPr lang="tr-TR" sz="4000" b="1" dirty="0">
                <a:solidFill>
                  <a:srgbClr val="FF0000"/>
                </a:solidFill>
              </a:rPr>
              <a:t>unutulmamalıdır.</a:t>
            </a:r>
            <a:r>
              <a:rPr lang="tr-TR" sz="4000" b="1" dirty="0"/>
              <a:t/>
            </a:r>
            <a:br>
              <a:rPr lang="tr-TR" sz="4000" b="1" dirty="0"/>
            </a:br>
            <a:endParaRPr lang="tr-TR" sz="4000" b="1" dirty="0"/>
          </a:p>
          <a:p>
            <a:endParaRPr lang="tr-TR" sz="4000" dirty="0"/>
          </a:p>
          <a:p>
            <a:endParaRPr lang="tr-TR" dirty="0"/>
          </a:p>
        </p:txBody>
      </p:sp>
      <p:sp>
        <p:nvSpPr>
          <p:cNvPr id="7" name="Metin kutusu 6"/>
          <p:cNvSpPr txBox="1"/>
          <p:nvPr/>
        </p:nvSpPr>
        <p:spPr>
          <a:xfrm>
            <a:off x="2295269" y="362039"/>
            <a:ext cx="7882811" cy="1723549"/>
          </a:xfrm>
          <a:prstGeom prst="rect">
            <a:avLst/>
          </a:prstGeom>
          <a:noFill/>
        </p:spPr>
        <p:txBody>
          <a:bodyPr wrap="square" rtlCol="0">
            <a:spAutoFit/>
          </a:bodyPr>
          <a:lstStyle/>
          <a:p>
            <a:r>
              <a:rPr lang="tr-TR" sz="4400" b="1" i="1" dirty="0">
                <a:solidFill>
                  <a:srgbClr val="0000FF"/>
                </a:solidFill>
              </a:rPr>
              <a:t>Kursiyer </a:t>
            </a:r>
            <a:r>
              <a:rPr lang="tr-TR" sz="4400" b="1" i="1" dirty="0" smtClean="0">
                <a:solidFill>
                  <a:srgbClr val="0000FF"/>
                </a:solidFill>
              </a:rPr>
              <a:t>Adayı Lise Öğrencisi, </a:t>
            </a:r>
          </a:p>
          <a:p>
            <a:r>
              <a:rPr lang="tr-TR" sz="4400" b="1" i="1" dirty="0" smtClean="0">
                <a:solidFill>
                  <a:srgbClr val="0000FF"/>
                </a:solidFill>
              </a:rPr>
              <a:t>Programdan </a:t>
            </a:r>
            <a:r>
              <a:rPr lang="tr-TR" sz="4400" b="1" i="1" dirty="0">
                <a:solidFill>
                  <a:srgbClr val="0000FF"/>
                </a:solidFill>
              </a:rPr>
              <a:t>Yararlanabilir Mi?</a:t>
            </a:r>
          </a:p>
          <a:p>
            <a:endParaRPr lang="tr-TR" dirty="0"/>
          </a:p>
        </p:txBody>
      </p:sp>
      <p:sp>
        <p:nvSpPr>
          <p:cNvPr id="6" name="Slayt Numarası Yer Tutucusu 5"/>
          <p:cNvSpPr>
            <a:spLocks noGrp="1"/>
          </p:cNvSpPr>
          <p:nvPr>
            <p:ph type="sldNum" sz="quarter" idx="12"/>
          </p:nvPr>
        </p:nvSpPr>
        <p:spPr/>
        <p:txBody>
          <a:bodyPr/>
          <a:lstStyle/>
          <a:p>
            <a:fld id="{8380B8AA-CB20-4F70-8AB0-A17284E7BDD0}" type="slidenum">
              <a:rPr lang="tr-TR" sz="2800" b="1" smtClean="0"/>
              <a:pPr/>
              <a:t>14</a:t>
            </a:fld>
            <a:endParaRPr lang="tr-TR" sz="2800" b="1" dirty="0"/>
          </a:p>
        </p:txBody>
      </p:sp>
    </p:spTree>
    <p:extLst>
      <p:ext uri="{BB962C8B-B14F-4D97-AF65-F5344CB8AC3E}">
        <p14:creationId xmlns:p14="http://schemas.microsoft.com/office/powerpoint/2010/main" xmlns="" val="21685917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1892449" y="803165"/>
            <a:ext cx="7431315" cy="1569660"/>
          </a:xfrm>
          <a:prstGeom prst="rect">
            <a:avLst/>
          </a:prstGeom>
          <a:noFill/>
        </p:spPr>
        <p:txBody>
          <a:bodyPr wrap="square" rtlCol="0">
            <a:spAutoFit/>
          </a:bodyPr>
          <a:lstStyle/>
          <a:p>
            <a:pPr algn="ctr"/>
            <a:r>
              <a:rPr lang="tr-TR" sz="4800" b="1" i="1" dirty="0">
                <a:solidFill>
                  <a:srgbClr val="0000CC"/>
                </a:solidFill>
              </a:rPr>
              <a:t>Kaç </a:t>
            </a:r>
            <a:r>
              <a:rPr lang="tr-TR" sz="4800" b="1" i="1" dirty="0" smtClean="0">
                <a:solidFill>
                  <a:srgbClr val="0000CC"/>
                </a:solidFill>
              </a:rPr>
              <a:t>Kursiyer </a:t>
            </a:r>
            <a:r>
              <a:rPr lang="tr-TR" sz="4800" b="1" i="1" dirty="0">
                <a:solidFill>
                  <a:srgbClr val="0000CC"/>
                </a:solidFill>
              </a:rPr>
              <a:t>A</a:t>
            </a:r>
            <a:r>
              <a:rPr lang="tr-TR" sz="4800" b="1" i="1" dirty="0" smtClean="0">
                <a:solidFill>
                  <a:srgbClr val="0000CC"/>
                </a:solidFill>
              </a:rPr>
              <a:t>labilirim</a:t>
            </a:r>
            <a:r>
              <a:rPr lang="tr-TR" sz="4800" b="1" i="1" dirty="0">
                <a:solidFill>
                  <a:srgbClr val="0000CC"/>
                </a:solidFill>
              </a:rPr>
              <a:t>?</a:t>
            </a:r>
            <a:br>
              <a:rPr lang="tr-TR" sz="4800" b="1" i="1" dirty="0">
                <a:solidFill>
                  <a:srgbClr val="0000CC"/>
                </a:solidFill>
              </a:rPr>
            </a:br>
            <a:endParaRPr lang="tr-TR" sz="4800" b="1" i="1" dirty="0">
              <a:solidFill>
                <a:srgbClr val="0000CC"/>
              </a:solidFill>
            </a:endParaRPr>
          </a:p>
        </p:txBody>
      </p:sp>
      <p:sp>
        <p:nvSpPr>
          <p:cNvPr id="6" name="Metin kutusu 5"/>
          <p:cNvSpPr txBox="1"/>
          <p:nvPr/>
        </p:nvSpPr>
        <p:spPr>
          <a:xfrm>
            <a:off x="0" y="2220595"/>
            <a:ext cx="12192000" cy="3970318"/>
          </a:xfrm>
          <a:prstGeom prst="rect">
            <a:avLst/>
          </a:prstGeom>
          <a:noFill/>
        </p:spPr>
        <p:txBody>
          <a:bodyPr wrap="square" rtlCol="0">
            <a:spAutoFit/>
          </a:bodyPr>
          <a:lstStyle/>
          <a:p>
            <a:pPr marL="457200" indent="-457200" algn="ctr">
              <a:buFont typeface="Wingdings" panose="05000000000000000000" pitchFamily="2" charset="2"/>
              <a:buChar char="Ø"/>
            </a:pPr>
            <a:r>
              <a:rPr lang="tr-TR" sz="3600" b="1" dirty="0"/>
              <a:t>Sigortalı çalışan sayınızın yüzde 30 </a:t>
            </a:r>
            <a:r>
              <a:rPr lang="tr-TR" sz="3600" b="1" dirty="0" smtClean="0"/>
              <a:t>‘una kadar kursiyer </a:t>
            </a:r>
            <a:r>
              <a:rPr lang="tr-TR" sz="3600" b="1" dirty="0"/>
              <a:t>alma hakkınız bulunmaktadır</a:t>
            </a:r>
            <a:r>
              <a:rPr lang="tr-TR" sz="3600" b="1" dirty="0" smtClean="0"/>
              <a:t>. </a:t>
            </a:r>
            <a:r>
              <a:rPr lang="tr-TR" sz="3600" b="1" dirty="0"/>
              <a:t>B</a:t>
            </a:r>
            <a:r>
              <a:rPr lang="tr-TR" sz="3600" b="1" dirty="0" smtClean="0"/>
              <a:t>unu </a:t>
            </a:r>
            <a:r>
              <a:rPr lang="tr-TR" sz="3600" b="1" dirty="0"/>
              <a:t>tek seferde kullanabileceğiniz gibi, </a:t>
            </a:r>
            <a:r>
              <a:rPr lang="tr-TR" sz="3600" b="1" dirty="0" smtClean="0"/>
              <a:t>bölerek de </a:t>
            </a:r>
            <a:r>
              <a:rPr lang="tr-TR" sz="3600" b="1" dirty="0"/>
              <a:t>kullanabilirsiniz.</a:t>
            </a:r>
            <a:br>
              <a:rPr lang="tr-TR" sz="3600" b="1" dirty="0"/>
            </a:br>
            <a:r>
              <a:rPr lang="tr-TR" sz="3600" b="1" dirty="0" smtClean="0"/>
              <a:t>Küsurat </a:t>
            </a:r>
            <a:r>
              <a:rPr lang="tr-TR" sz="3600" b="1" dirty="0"/>
              <a:t>ise bir üst sayıya tamamlanmaktadır.</a:t>
            </a:r>
            <a:br>
              <a:rPr lang="tr-TR" sz="3600" b="1" dirty="0"/>
            </a:br>
            <a:r>
              <a:rPr lang="tr-TR" sz="3600" b="1" dirty="0"/>
              <a:t>Örnek: 21 çalışanı olan bir işletme</a:t>
            </a:r>
            <a:br>
              <a:rPr lang="tr-TR" sz="3600" b="1" dirty="0"/>
            </a:br>
            <a:r>
              <a:rPr lang="tr-TR" sz="3600" b="1" dirty="0"/>
              <a:t>21*(0,3)=6,3 yani 7 katılımcı hakkı bulunmaktadır.</a:t>
            </a:r>
            <a:br>
              <a:rPr lang="tr-TR" sz="3600" b="1" dirty="0"/>
            </a:br>
            <a:endParaRPr lang="tr-TR" sz="3600" b="1" dirty="0"/>
          </a:p>
        </p:txBody>
      </p:sp>
      <p:sp>
        <p:nvSpPr>
          <p:cNvPr id="7" name="Slayt Numarası Yer Tutucusu 6"/>
          <p:cNvSpPr>
            <a:spLocks noGrp="1"/>
          </p:cNvSpPr>
          <p:nvPr>
            <p:ph type="sldNum" sz="quarter" idx="12"/>
          </p:nvPr>
        </p:nvSpPr>
        <p:spPr/>
        <p:txBody>
          <a:bodyPr/>
          <a:lstStyle/>
          <a:p>
            <a:fld id="{8380B8AA-CB20-4F70-8AB0-A17284E7BDD0}" type="slidenum">
              <a:rPr lang="tr-TR" sz="2800" b="1" smtClean="0"/>
              <a:pPr/>
              <a:t>15</a:t>
            </a:fld>
            <a:endParaRPr lang="tr-TR" sz="2800" b="1" dirty="0"/>
          </a:p>
        </p:txBody>
      </p:sp>
    </p:spTree>
    <p:extLst>
      <p:ext uri="{BB962C8B-B14F-4D97-AF65-F5344CB8AC3E}">
        <p14:creationId xmlns:p14="http://schemas.microsoft.com/office/powerpoint/2010/main" xmlns="" val="11685376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55417" y="920766"/>
            <a:ext cx="12081164" cy="2308324"/>
          </a:xfrm>
          <a:prstGeom prst="rect">
            <a:avLst/>
          </a:prstGeom>
          <a:noFill/>
        </p:spPr>
        <p:txBody>
          <a:bodyPr wrap="square" rtlCol="0">
            <a:spAutoFit/>
          </a:bodyPr>
          <a:lstStyle/>
          <a:p>
            <a:pPr algn="ctr"/>
            <a:r>
              <a:rPr lang="tr-TR" sz="4800" b="1" i="1" dirty="0" smtClean="0">
                <a:solidFill>
                  <a:srgbClr val="0000CC"/>
                </a:solidFill>
              </a:rPr>
              <a:t>Vergi Borcum </a:t>
            </a:r>
            <a:r>
              <a:rPr lang="tr-TR" sz="4800" b="1" i="1" dirty="0">
                <a:solidFill>
                  <a:srgbClr val="0000CC"/>
                </a:solidFill>
              </a:rPr>
              <a:t>M</a:t>
            </a:r>
            <a:r>
              <a:rPr lang="tr-TR" sz="4800" b="1" i="1" dirty="0" smtClean="0">
                <a:solidFill>
                  <a:srgbClr val="0000CC"/>
                </a:solidFill>
              </a:rPr>
              <a:t>evcut. </a:t>
            </a:r>
            <a:r>
              <a:rPr lang="tr-TR" sz="4800" b="1" i="1" dirty="0">
                <a:solidFill>
                  <a:srgbClr val="0000CC"/>
                </a:solidFill>
              </a:rPr>
              <a:t>İ</a:t>
            </a:r>
            <a:r>
              <a:rPr lang="tr-TR" sz="4800" b="1" i="1" dirty="0" smtClean="0">
                <a:solidFill>
                  <a:srgbClr val="0000CC"/>
                </a:solidFill>
              </a:rPr>
              <a:t>ş Başı </a:t>
            </a:r>
            <a:r>
              <a:rPr lang="tr-TR" sz="4800" b="1" i="1" dirty="0">
                <a:solidFill>
                  <a:srgbClr val="0000CC"/>
                </a:solidFill>
              </a:rPr>
              <a:t>E</a:t>
            </a:r>
            <a:r>
              <a:rPr lang="tr-TR" sz="4800" b="1" i="1" dirty="0" smtClean="0">
                <a:solidFill>
                  <a:srgbClr val="0000CC"/>
                </a:solidFill>
              </a:rPr>
              <a:t>ğitim </a:t>
            </a:r>
            <a:r>
              <a:rPr lang="tr-TR" sz="4800" b="1" i="1" dirty="0">
                <a:solidFill>
                  <a:srgbClr val="0000CC"/>
                </a:solidFill>
              </a:rPr>
              <a:t>P</a:t>
            </a:r>
            <a:r>
              <a:rPr lang="tr-TR" sz="4800" b="1" i="1" dirty="0" smtClean="0">
                <a:solidFill>
                  <a:srgbClr val="0000CC"/>
                </a:solidFill>
              </a:rPr>
              <a:t>rogramından </a:t>
            </a:r>
            <a:r>
              <a:rPr lang="tr-TR" sz="4800" b="1" i="1" dirty="0">
                <a:solidFill>
                  <a:srgbClr val="0000CC"/>
                </a:solidFill>
              </a:rPr>
              <a:t>Y</a:t>
            </a:r>
            <a:r>
              <a:rPr lang="tr-TR" sz="4800" b="1" i="1" dirty="0" smtClean="0">
                <a:solidFill>
                  <a:srgbClr val="0000CC"/>
                </a:solidFill>
              </a:rPr>
              <a:t>ararlanabilir </a:t>
            </a:r>
            <a:r>
              <a:rPr lang="tr-TR" sz="4800" b="1" i="1" dirty="0">
                <a:solidFill>
                  <a:srgbClr val="0000CC"/>
                </a:solidFill>
              </a:rPr>
              <a:t>M</a:t>
            </a:r>
            <a:r>
              <a:rPr lang="tr-TR" sz="4800" b="1" i="1" dirty="0" smtClean="0">
                <a:solidFill>
                  <a:srgbClr val="0000CC"/>
                </a:solidFill>
              </a:rPr>
              <a:t>iyim?</a:t>
            </a:r>
            <a:br>
              <a:rPr lang="tr-TR" sz="4800" b="1" i="1" dirty="0" smtClean="0">
                <a:solidFill>
                  <a:srgbClr val="0000CC"/>
                </a:solidFill>
              </a:rPr>
            </a:br>
            <a:endParaRPr lang="tr-TR" sz="4800" b="1" i="1" dirty="0">
              <a:solidFill>
                <a:srgbClr val="0000CC"/>
              </a:solidFill>
            </a:endParaRPr>
          </a:p>
        </p:txBody>
      </p:sp>
      <p:sp>
        <p:nvSpPr>
          <p:cNvPr id="6" name="Metin kutusu 5"/>
          <p:cNvSpPr txBox="1"/>
          <p:nvPr/>
        </p:nvSpPr>
        <p:spPr>
          <a:xfrm>
            <a:off x="0" y="3043307"/>
            <a:ext cx="12191999" cy="1938992"/>
          </a:xfrm>
          <a:prstGeom prst="rect">
            <a:avLst/>
          </a:prstGeom>
          <a:noFill/>
        </p:spPr>
        <p:txBody>
          <a:bodyPr wrap="square" rtlCol="0">
            <a:spAutoFit/>
          </a:bodyPr>
          <a:lstStyle/>
          <a:p>
            <a:pPr marL="457200" indent="-457200" algn="ctr">
              <a:buFont typeface="Wingdings" panose="05000000000000000000" pitchFamily="2" charset="2"/>
              <a:buChar char="Ø"/>
            </a:pPr>
            <a:r>
              <a:rPr lang="tr-TR" sz="4000" b="1" dirty="0" smtClean="0"/>
              <a:t>Vergi borcu, SGK primi ve prime ilişkin borcu, SGK ve kurum tarafından kesilmiş idari para cezaları, iş başı eğitim programı için engel değildir.</a:t>
            </a:r>
            <a:endParaRPr lang="tr-TR" sz="4000" b="1" dirty="0"/>
          </a:p>
        </p:txBody>
      </p:sp>
      <p:sp>
        <p:nvSpPr>
          <p:cNvPr id="7" name="Slayt Numarası Yer Tutucusu 6"/>
          <p:cNvSpPr>
            <a:spLocks noGrp="1"/>
          </p:cNvSpPr>
          <p:nvPr>
            <p:ph type="sldNum" sz="quarter" idx="12"/>
          </p:nvPr>
        </p:nvSpPr>
        <p:spPr/>
        <p:txBody>
          <a:bodyPr/>
          <a:lstStyle/>
          <a:p>
            <a:fld id="{8380B8AA-CB20-4F70-8AB0-A17284E7BDD0}" type="slidenum">
              <a:rPr lang="tr-TR" sz="2800" b="1" smtClean="0"/>
              <a:pPr/>
              <a:t>16</a:t>
            </a:fld>
            <a:endParaRPr lang="tr-TR" sz="2800" b="1" dirty="0"/>
          </a:p>
        </p:txBody>
      </p:sp>
    </p:spTree>
    <p:extLst>
      <p:ext uri="{BB962C8B-B14F-4D97-AF65-F5344CB8AC3E}">
        <p14:creationId xmlns:p14="http://schemas.microsoft.com/office/powerpoint/2010/main" xmlns="" val="39031636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1" y="238612"/>
            <a:ext cx="12191999" cy="2308324"/>
          </a:xfrm>
          <a:prstGeom prst="rect">
            <a:avLst/>
          </a:prstGeom>
          <a:noFill/>
        </p:spPr>
        <p:txBody>
          <a:bodyPr wrap="square" rtlCol="0">
            <a:spAutoFit/>
          </a:bodyPr>
          <a:lstStyle/>
          <a:p>
            <a:pPr algn="ctr"/>
            <a:r>
              <a:rPr lang="tr-TR" sz="4800" b="1" i="1" dirty="0" smtClean="0">
                <a:solidFill>
                  <a:srgbClr val="0000CC"/>
                </a:solidFill>
              </a:rPr>
              <a:t>Katılımcılara İŞKUR'un Ödediği </a:t>
            </a:r>
            <a:r>
              <a:rPr lang="tr-TR" sz="4800" b="1" i="1" dirty="0">
                <a:solidFill>
                  <a:srgbClr val="0000CC"/>
                </a:solidFill>
              </a:rPr>
              <a:t>C</a:t>
            </a:r>
            <a:r>
              <a:rPr lang="tr-TR" sz="4800" b="1" i="1" dirty="0" smtClean="0">
                <a:solidFill>
                  <a:srgbClr val="0000CC"/>
                </a:solidFill>
              </a:rPr>
              <a:t>ep </a:t>
            </a:r>
            <a:r>
              <a:rPr lang="tr-TR" sz="4800" b="1" i="1" dirty="0">
                <a:solidFill>
                  <a:srgbClr val="0000CC"/>
                </a:solidFill>
              </a:rPr>
              <a:t>H</a:t>
            </a:r>
            <a:r>
              <a:rPr lang="tr-TR" sz="4800" b="1" i="1" dirty="0" smtClean="0">
                <a:solidFill>
                  <a:srgbClr val="0000CC"/>
                </a:solidFill>
              </a:rPr>
              <a:t>arçlığına </a:t>
            </a:r>
            <a:r>
              <a:rPr lang="tr-TR" sz="4800" b="1" i="1" dirty="0">
                <a:solidFill>
                  <a:srgbClr val="0000CC"/>
                </a:solidFill>
              </a:rPr>
              <a:t>E</a:t>
            </a:r>
            <a:r>
              <a:rPr lang="tr-TR" sz="4800" b="1" i="1" dirty="0" smtClean="0">
                <a:solidFill>
                  <a:srgbClr val="0000CC"/>
                </a:solidFill>
              </a:rPr>
              <a:t>k </a:t>
            </a:r>
            <a:r>
              <a:rPr lang="tr-TR" sz="4800" b="1" i="1" dirty="0">
                <a:solidFill>
                  <a:srgbClr val="0000CC"/>
                </a:solidFill>
              </a:rPr>
              <a:t>Ö</a:t>
            </a:r>
            <a:r>
              <a:rPr lang="tr-TR" sz="4800" b="1" i="1" dirty="0" smtClean="0">
                <a:solidFill>
                  <a:srgbClr val="0000CC"/>
                </a:solidFill>
              </a:rPr>
              <a:t>deme </a:t>
            </a:r>
            <a:r>
              <a:rPr lang="tr-TR" sz="4800" b="1" i="1" dirty="0">
                <a:solidFill>
                  <a:srgbClr val="0000CC"/>
                </a:solidFill>
              </a:rPr>
              <a:t>Y</a:t>
            </a:r>
            <a:r>
              <a:rPr lang="tr-TR" sz="4800" b="1" i="1" dirty="0" smtClean="0">
                <a:solidFill>
                  <a:srgbClr val="0000CC"/>
                </a:solidFill>
              </a:rPr>
              <a:t>apabilir </a:t>
            </a:r>
            <a:r>
              <a:rPr lang="tr-TR" sz="4800" b="1" i="1" dirty="0">
                <a:solidFill>
                  <a:srgbClr val="0000CC"/>
                </a:solidFill>
              </a:rPr>
              <a:t>M</a:t>
            </a:r>
            <a:r>
              <a:rPr lang="tr-TR" sz="4800" b="1" i="1" dirty="0" smtClean="0">
                <a:solidFill>
                  <a:srgbClr val="0000CC"/>
                </a:solidFill>
              </a:rPr>
              <a:t>iyim?</a:t>
            </a:r>
            <a:br>
              <a:rPr lang="tr-TR" sz="4800" b="1" i="1" dirty="0" smtClean="0">
                <a:solidFill>
                  <a:srgbClr val="0000CC"/>
                </a:solidFill>
              </a:rPr>
            </a:br>
            <a:endParaRPr lang="tr-TR" sz="4800" b="1" i="1" dirty="0">
              <a:solidFill>
                <a:srgbClr val="0000CC"/>
              </a:solidFill>
            </a:endParaRPr>
          </a:p>
        </p:txBody>
      </p:sp>
      <p:sp>
        <p:nvSpPr>
          <p:cNvPr id="6" name="Metin kutusu 5"/>
          <p:cNvSpPr txBox="1"/>
          <p:nvPr/>
        </p:nvSpPr>
        <p:spPr>
          <a:xfrm>
            <a:off x="1" y="2898914"/>
            <a:ext cx="12191998" cy="2554545"/>
          </a:xfrm>
          <a:prstGeom prst="rect">
            <a:avLst/>
          </a:prstGeom>
          <a:noFill/>
        </p:spPr>
        <p:txBody>
          <a:bodyPr wrap="square" rtlCol="0">
            <a:spAutoFit/>
          </a:bodyPr>
          <a:lstStyle/>
          <a:p>
            <a:pPr marL="457200" indent="-457200" algn="ctr">
              <a:buFont typeface="Wingdings" panose="05000000000000000000" pitchFamily="2" charset="2"/>
              <a:buChar char="Ø"/>
            </a:pPr>
            <a:r>
              <a:rPr lang="tr-TR" sz="4000" b="1" dirty="0" smtClean="0"/>
              <a:t>Ek ödeme yapılması mümkündür. </a:t>
            </a:r>
            <a:r>
              <a:rPr lang="tr-TR" sz="4000" b="1" dirty="0" smtClean="0">
                <a:solidFill>
                  <a:srgbClr val="FF0000"/>
                </a:solidFill>
              </a:rPr>
              <a:t>HATTA</a:t>
            </a:r>
            <a:r>
              <a:rPr lang="tr-TR" sz="4000" b="1" dirty="0" smtClean="0"/>
              <a:t>, brüt asgari ücretin yarısına kadar tutarı, yemek-yol masrafı vb. ad altında vergi matrahından düşürülebilir.</a:t>
            </a:r>
            <a:br>
              <a:rPr lang="tr-TR" sz="4000" b="1" dirty="0" smtClean="0"/>
            </a:br>
            <a:endParaRPr lang="tr-TR" sz="4000" b="1" dirty="0"/>
          </a:p>
        </p:txBody>
      </p:sp>
      <p:sp>
        <p:nvSpPr>
          <p:cNvPr id="7" name="Slayt Numarası Yer Tutucusu 6"/>
          <p:cNvSpPr>
            <a:spLocks noGrp="1"/>
          </p:cNvSpPr>
          <p:nvPr>
            <p:ph type="sldNum" sz="quarter" idx="12"/>
          </p:nvPr>
        </p:nvSpPr>
        <p:spPr/>
        <p:txBody>
          <a:bodyPr/>
          <a:lstStyle/>
          <a:p>
            <a:fld id="{8380B8AA-CB20-4F70-8AB0-A17284E7BDD0}" type="slidenum">
              <a:rPr lang="tr-TR" sz="2800" b="1" smtClean="0"/>
              <a:pPr/>
              <a:t>17</a:t>
            </a:fld>
            <a:endParaRPr lang="tr-TR" sz="2800" b="1" dirty="0"/>
          </a:p>
        </p:txBody>
      </p:sp>
    </p:spTree>
    <p:extLst>
      <p:ext uri="{BB962C8B-B14F-4D97-AF65-F5344CB8AC3E}">
        <p14:creationId xmlns:p14="http://schemas.microsoft.com/office/powerpoint/2010/main" xmlns="" val="18232397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0" y="776288"/>
            <a:ext cx="12192000" cy="6555641"/>
          </a:xfrm>
          <a:prstGeom prst="rect">
            <a:avLst/>
          </a:prstGeom>
          <a:noFill/>
        </p:spPr>
        <p:txBody>
          <a:bodyPr wrap="square" rtlCol="0">
            <a:spAutoFit/>
          </a:bodyPr>
          <a:lstStyle/>
          <a:p>
            <a:pPr marL="274637" lvl="2" algn="ctr" defTabSz="457200">
              <a:spcBef>
                <a:spcPts val="1200"/>
              </a:spcBef>
              <a:spcAft>
                <a:spcPts val="0"/>
              </a:spcAft>
              <a:buClr>
                <a:srgbClr val="0099FF"/>
              </a:buClr>
              <a:buSzPct val="100000"/>
              <a:defRPr/>
            </a:pPr>
            <a:r>
              <a:rPr lang="tr-TR" sz="4000" b="1" dirty="0">
                <a:latin typeface="Cambria" pitchFamily="18" charset="0"/>
                <a:ea typeface="ＭＳ Ｐゴシック" pitchFamily="34" charset="-128"/>
                <a:cs typeface="ＭＳ Ｐゴシック" charset="0"/>
              </a:rPr>
              <a:t>Programdan yararlanmak isteyen işverenlerin </a:t>
            </a:r>
            <a:r>
              <a:rPr lang="tr-TR" sz="4000" b="1" dirty="0">
                <a:solidFill>
                  <a:srgbClr val="FF0000"/>
                </a:solidFill>
                <a:latin typeface="Cambria" pitchFamily="18" charset="0"/>
                <a:ea typeface="ＭＳ Ｐゴシック" pitchFamily="34" charset="-128"/>
                <a:cs typeface="ＭＳ Ｐゴシック" charset="0"/>
              </a:rPr>
              <a:t>en az % 50 </a:t>
            </a:r>
            <a:r>
              <a:rPr lang="tr-TR" sz="4000" b="1" dirty="0">
                <a:latin typeface="Cambria" pitchFamily="18" charset="0"/>
                <a:ea typeface="ＭＳ Ｐゴシック" pitchFamily="34" charset="-128"/>
                <a:cs typeface="ＭＳ Ｐゴシック" charset="0"/>
              </a:rPr>
              <a:t>istihdam taahhüdü vermesi gerekmektedir. </a:t>
            </a:r>
          </a:p>
          <a:p>
            <a:pPr marL="274637" lvl="2" algn="ctr" defTabSz="457200">
              <a:spcBef>
                <a:spcPts val="1200"/>
              </a:spcBef>
              <a:spcAft>
                <a:spcPts val="0"/>
              </a:spcAft>
              <a:buClr>
                <a:srgbClr val="0099FF"/>
              </a:buClr>
              <a:buSzPct val="100000"/>
              <a:defRPr/>
            </a:pPr>
            <a:r>
              <a:rPr lang="tr-TR" sz="4000" b="1" dirty="0">
                <a:latin typeface="Cambria" pitchFamily="18" charset="0"/>
                <a:ea typeface="ＭＳ Ｐゴシック" pitchFamily="34" charset="-128"/>
                <a:cs typeface="ＭＳ Ｐゴシック" charset="0"/>
              </a:rPr>
              <a:t>İstihdam edilecek katılımcı sayısı program süresinin ¼’lük kısmı sonunda programa devam eden katılımcı sayısı üzerinden hesaplanır.</a:t>
            </a:r>
          </a:p>
          <a:p>
            <a:pPr marL="274637" lvl="2" algn="ctr" defTabSz="457200">
              <a:spcBef>
                <a:spcPts val="1200"/>
              </a:spcBef>
              <a:spcAft>
                <a:spcPts val="0"/>
              </a:spcAft>
              <a:buClr>
                <a:srgbClr val="0099FF"/>
              </a:buClr>
              <a:buSzPct val="100000"/>
              <a:defRPr/>
            </a:pPr>
            <a:r>
              <a:rPr lang="tr-TR" sz="4000" b="1" dirty="0">
                <a:latin typeface="Cambria" pitchFamily="18" charset="0"/>
                <a:ea typeface="ＭＳ Ｐゴシック" pitchFamily="34" charset="-128"/>
                <a:cs typeface="ＭＳ Ｐゴシック" charset="0"/>
              </a:rPr>
              <a:t>İstihdam süresi 60 günden az olmamak üzere </a:t>
            </a:r>
            <a:r>
              <a:rPr lang="tr-TR" sz="4000" b="1" dirty="0">
                <a:solidFill>
                  <a:srgbClr val="FF0000"/>
                </a:solidFill>
                <a:latin typeface="Cambria" pitchFamily="18" charset="0"/>
                <a:ea typeface="ＭＳ Ｐゴシック" pitchFamily="34" charset="-128"/>
                <a:cs typeface="ＭＳ Ｐゴシック" charset="0"/>
              </a:rPr>
              <a:t>en az program süresi </a:t>
            </a:r>
            <a:r>
              <a:rPr lang="tr-TR" sz="4000" b="1" dirty="0">
                <a:latin typeface="Cambria" pitchFamily="18" charset="0"/>
                <a:ea typeface="ＭＳ Ｐゴシック" pitchFamily="34" charset="-128"/>
                <a:cs typeface="ＭＳ Ｐゴシック" charset="0"/>
              </a:rPr>
              <a:t>kadar olmak zorundadır.</a:t>
            </a:r>
          </a:p>
          <a:p>
            <a:pPr algn="ctr"/>
            <a:endParaRPr lang="tr-TR" sz="4000" dirty="0" smtClean="0"/>
          </a:p>
          <a:p>
            <a:endParaRPr lang="tr-TR" sz="4000" dirty="0"/>
          </a:p>
        </p:txBody>
      </p:sp>
      <p:sp>
        <p:nvSpPr>
          <p:cNvPr id="6" name="Slayt Numarası Yer Tutucusu 5"/>
          <p:cNvSpPr>
            <a:spLocks noGrp="1"/>
          </p:cNvSpPr>
          <p:nvPr>
            <p:ph type="sldNum" sz="quarter" idx="12"/>
          </p:nvPr>
        </p:nvSpPr>
        <p:spPr/>
        <p:txBody>
          <a:bodyPr/>
          <a:lstStyle/>
          <a:p>
            <a:fld id="{8380B8AA-CB20-4F70-8AB0-A17284E7BDD0}" type="slidenum">
              <a:rPr lang="tr-TR" sz="2800" b="1" smtClean="0"/>
              <a:pPr/>
              <a:t>18</a:t>
            </a:fld>
            <a:endParaRPr lang="tr-TR" sz="2800" b="1" dirty="0"/>
          </a:p>
        </p:txBody>
      </p:sp>
    </p:spTree>
    <p:extLst>
      <p:ext uri="{BB962C8B-B14F-4D97-AF65-F5344CB8AC3E}">
        <p14:creationId xmlns:p14="http://schemas.microsoft.com/office/powerpoint/2010/main" xmlns="" val="9885722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0" y="779889"/>
            <a:ext cx="12192000" cy="3046988"/>
          </a:xfrm>
          <a:prstGeom prst="rect">
            <a:avLst/>
          </a:prstGeom>
          <a:noFill/>
        </p:spPr>
        <p:txBody>
          <a:bodyPr wrap="square" rtlCol="0">
            <a:spAutoFit/>
          </a:bodyPr>
          <a:lstStyle/>
          <a:p>
            <a:pPr algn="ctr"/>
            <a:r>
              <a:rPr lang="tr-TR" sz="4800" b="1" i="1" dirty="0" smtClean="0">
                <a:solidFill>
                  <a:srgbClr val="0000FF"/>
                </a:solidFill>
              </a:rPr>
              <a:t>Programa Başlayan </a:t>
            </a:r>
            <a:r>
              <a:rPr lang="tr-TR" sz="4800" b="1" i="1" dirty="0">
                <a:solidFill>
                  <a:srgbClr val="0000FF"/>
                </a:solidFill>
              </a:rPr>
              <a:t>K</a:t>
            </a:r>
            <a:r>
              <a:rPr lang="tr-TR" sz="4800" b="1" i="1" dirty="0" smtClean="0">
                <a:solidFill>
                  <a:srgbClr val="0000FF"/>
                </a:solidFill>
              </a:rPr>
              <a:t>ursiyerin </a:t>
            </a:r>
            <a:r>
              <a:rPr lang="tr-TR" sz="4800" b="1" i="1" dirty="0">
                <a:solidFill>
                  <a:srgbClr val="0000FF"/>
                </a:solidFill>
              </a:rPr>
              <a:t>İ</a:t>
            </a:r>
            <a:r>
              <a:rPr lang="tr-TR" sz="4800" b="1" i="1" dirty="0" smtClean="0">
                <a:solidFill>
                  <a:srgbClr val="0000FF"/>
                </a:solidFill>
              </a:rPr>
              <a:t>şletmeme </a:t>
            </a:r>
            <a:r>
              <a:rPr lang="tr-TR" sz="4800" b="1" i="1" dirty="0">
                <a:solidFill>
                  <a:srgbClr val="0000FF"/>
                </a:solidFill>
              </a:rPr>
              <a:t>U</a:t>
            </a:r>
            <a:r>
              <a:rPr lang="tr-TR" sz="4800" b="1" i="1" dirty="0" smtClean="0">
                <a:solidFill>
                  <a:srgbClr val="0000FF"/>
                </a:solidFill>
              </a:rPr>
              <a:t>ygun </a:t>
            </a:r>
            <a:r>
              <a:rPr lang="tr-TR" sz="4800" b="1" i="1" dirty="0">
                <a:solidFill>
                  <a:srgbClr val="0000FF"/>
                </a:solidFill>
              </a:rPr>
              <a:t>O</a:t>
            </a:r>
            <a:r>
              <a:rPr lang="tr-TR" sz="4800" b="1" i="1" dirty="0" smtClean="0">
                <a:solidFill>
                  <a:srgbClr val="0000FF"/>
                </a:solidFill>
              </a:rPr>
              <a:t>lmadığının </a:t>
            </a:r>
            <a:r>
              <a:rPr lang="tr-TR" sz="4800" b="1" i="1" dirty="0">
                <a:solidFill>
                  <a:srgbClr val="0000FF"/>
                </a:solidFill>
              </a:rPr>
              <a:t>F</a:t>
            </a:r>
            <a:r>
              <a:rPr lang="tr-TR" sz="4800" b="1" i="1" dirty="0" smtClean="0">
                <a:solidFill>
                  <a:srgbClr val="0000FF"/>
                </a:solidFill>
              </a:rPr>
              <a:t>arkına </a:t>
            </a:r>
            <a:r>
              <a:rPr lang="tr-TR" sz="4800" b="1" i="1" dirty="0">
                <a:solidFill>
                  <a:srgbClr val="0000FF"/>
                </a:solidFill>
              </a:rPr>
              <a:t>V</a:t>
            </a:r>
            <a:r>
              <a:rPr lang="tr-TR" sz="4800" b="1" i="1" dirty="0" smtClean="0">
                <a:solidFill>
                  <a:srgbClr val="0000FF"/>
                </a:solidFill>
              </a:rPr>
              <a:t>ardım. </a:t>
            </a:r>
          </a:p>
          <a:p>
            <a:pPr algn="ctr"/>
            <a:r>
              <a:rPr lang="tr-TR" sz="4800" b="1" i="1" dirty="0" smtClean="0">
                <a:solidFill>
                  <a:srgbClr val="0000FF"/>
                </a:solidFill>
              </a:rPr>
              <a:t>Ne Yapmalıyım?</a:t>
            </a:r>
            <a:br>
              <a:rPr lang="tr-TR" sz="4800" b="1" i="1" dirty="0" smtClean="0">
                <a:solidFill>
                  <a:srgbClr val="0000FF"/>
                </a:solidFill>
              </a:rPr>
            </a:br>
            <a:endParaRPr lang="tr-TR" sz="4800" b="1" i="1" dirty="0">
              <a:solidFill>
                <a:srgbClr val="0000FF"/>
              </a:solidFill>
            </a:endParaRPr>
          </a:p>
        </p:txBody>
      </p:sp>
      <p:sp>
        <p:nvSpPr>
          <p:cNvPr id="6" name="Metin kutusu 5"/>
          <p:cNvSpPr txBox="1"/>
          <p:nvPr/>
        </p:nvSpPr>
        <p:spPr>
          <a:xfrm>
            <a:off x="0" y="3637270"/>
            <a:ext cx="12191999" cy="1938992"/>
          </a:xfrm>
          <a:prstGeom prst="rect">
            <a:avLst/>
          </a:prstGeom>
          <a:noFill/>
        </p:spPr>
        <p:txBody>
          <a:bodyPr wrap="square" rtlCol="0">
            <a:spAutoFit/>
          </a:bodyPr>
          <a:lstStyle/>
          <a:p>
            <a:pPr marL="571500" indent="-571500" algn="ctr">
              <a:buFont typeface="Wingdings" panose="05000000000000000000" pitchFamily="2" charset="2"/>
              <a:buChar char="Ø"/>
            </a:pPr>
            <a:r>
              <a:rPr lang="tr-TR" sz="4000" b="1" dirty="0" smtClean="0"/>
              <a:t>Program süresinin ilk  ¼’ lük diliminde sözleşmeyi feshetme hakkınız bulunmaktadır. </a:t>
            </a:r>
            <a:br>
              <a:rPr lang="tr-TR" sz="4000" b="1" dirty="0" smtClean="0"/>
            </a:br>
            <a:endParaRPr lang="tr-TR" sz="4000" b="1" dirty="0"/>
          </a:p>
        </p:txBody>
      </p:sp>
      <p:sp>
        <p:nvSpPr>
          <p:cNvPr id="7" name="Slayt Numarası Yer Tutucusu 6"/>
          <p:cNvSpPr>
            <a:spLocks noGrp="1"/>
          </p:cNvSpPr>
          <p:nvPr>
            <p:ph type="sldNum" sz="quarter" idx="12"/>
          </p:nvPr>
        </p:nvSpPr>
        <p:spPr/>
        <p:txBody>
          <a:bodyPr/>
          <a:lstStyle/>
          <a:p>
            <a:fld id="{8380B8AA-CB20-4F70-8AB0-A17284E7BDD0}" type="slidenum">
              <a:rPr lang="tr-TR" sz="2800" b="1" smtClean="0"/>
              <a:pPr/>
              <a:t>19</a:t>
            </a:fld>
            <a:endParaRPr lang="tr-TR" sz="2800" b="1" dirty="0"/>
          </a:p>
        </p:txBody>
      </p:sp>
    </p:spTree>
    <p:extLst>
      <p:ext uri="{BB962C8B-B14F-4D97-AF65-F5344CB8AC3E}">
        <p14:creationId xmlns:p14="http://schemas.microsoft.com/office/powerpoint/2010/main" xmlns="" val="19125910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13855"/>
            <a:ext cx="12192000" cy="6858000"/>
          </a:xfrm>
          <a:prstGeom prst="rect">
            <a:avLst/>
          </a:prstGeom>
        </p:spPr>
      </p:pic>
      <p:sp>
        <p:nvSpPr>
          <p:cNvPr id="15" name="Metin kutusu 14"/>
          <p:cNvSpPr txBox="1"/>
          <p:nvPr/>
        </p:nvSpPr>
        <p:spPr>
          <a:xfrm>
            <a:off x="232229" y="2078244"/>
            <a:ext cx="11256395" cy="6001643"/>
          </a:xfrm>
          <a:prstGeom prst="rect">
            <a:avLst/>
          </a:prstGeom>
          <a:noFill/>
        </p:spPr>
        <p:txBody>
          <a:bodyPr wrap="square" rtlCol="0">
            <a:spAutoFit/>
          </a:bodyPr>
          <a:lstStyle/>
          <a:p>
            <a:pPr algn="ctr"/>
            <a:r>
              <a:rPr lang="tr-TR" sz="3600" b="1" dirty="0"/>
              <a:t>Öğrencilerin eğitim kurumları hakkında bilgilendirme ve meslekleri tanımaları için yardımcı olur.</a:t>
            </a:r>
          </a:p>
          <a:p>
            <a:pPr algn="ctr"/>
            <a:r>
              <a:rPr lang="tr-TR" sz="3600" b="1" dirty="0"/>
              <a:t>İş arayanlara yeteneklerini ve yetkinliklerini ortaya çıkarmalarını sağlamaya yardımcı olur ve onları uygun iş ilanlarına yönlendirir.</a:t>
            </a:r>
          </a:p>
          <a:p>
            <a:pPr algn="ctr"/>
            <a:r>
              <a:rPr lang="tr-TR" sz="3600" b="1" dirty="0" smtClean="0"/>
              <a:t>İşverenlere</a:t>
            </a:r>
            <a:r>
              <a:rPr lang="tr-TR" sz="3600" b="1" dirty="0"/>
              <a:t>, uygun adaylarla eleman ihtiyacını karşılamalarına ve yasal yükümlülükleri  ve hakları konusunda yardımcı olur.</a:t>
            </a:r>
          </a:p>
          <a:p>
            <a:endParaRPr lang="tr-TR" sz="3600" b="1" dirty="0"/>
          </a:p>
          <a:p>
            <a:endParaRPr lang="tr-TR" sz="3600" b="1" dirty="0"/>
          </a:p>
          <a:p>
            <a:endParaRPr lang="tr-TR" sz="2400" b="1" dirty="0"/>
          </a:p>
        </p:txBody>
      </p:sp>
      <p:sp>
        <p:nvSpPr>
          <p:cNvPr id="16" name="Dikdörtgen 15"/>
          <p:cNvSpPr/>
          <p:nvPr/>
        </p:nvSpPr>
        <p:spPr>
          <a:xfrm>
            <a:off x="810491" y="584385"/>
            <a:ext cx="9777639" cy="923330"/>
          </a:xfrm>
          <a:prstGeom prst="rect">
            <a:avLst/>
          </a:prstGeom>
          <a:noFill/>
        </p:spPr>
        <p:txBody>
          <a:bodyPr wrap="square" lIns="91440" tIns="45720" rIns="91440" bIns="45720">
            <a:spAutoFit/>
          </a:bodyPr>
          <a:lstStyle/>
          <a:p>
            <a:pPr algn="ctr"/>
            <a:r>
              <a:rPr lang="tr-TR" sz="5400" b="1" i="1" dirty="0" smtClean="0">
                <a:ln w="9525">
                  <a:solidFill>
                    <a:schemeClr val="bg1"/>
                  </a:solidFill>
                  <a:prstDash val="solid"/>
                </a:ln>
                <a:solidFill>
                  <a:srgbClr val="0000FF"/>
                </a:solidFill>
                <a:effectLst>
                  <a:outerShdw blurRad="12700" dist="38100" dir="2700000" algn="tl" rotWithShape="0">
                    <a:schemeClr val="bg1">
                      <a:lumMod val="50000"/>
                    </a:schemeClr>
                  </a:outerShdw>
                </a:effectLst>
              </a:rPr>
              <a:t>İş </a:t>
            </a:r>
            <a:r>
              <a:rPr lang="tr-TR" sz="5400" b="1" i="1" dirty="0">
                <a:ln w="9525">
                  <a:solidFill>
                    <a:schemeClr val="bg1"/>
                  </a:solidFill>
                  <a:prstDash val="solid"/>
                </a:ln>
                <a:solidFill>
                  <a:srgbClr val="0000FF"/>
                </a:solidFill>
                <a:effectLst>
                  <a:outerShdw blurRad="12700" dist="38100" dir="2700000" algn="tl" rotWithShape="0">
                    <a:schemeClr val="bg1">
                      <a:lumMod val="50000"/>
                    </a:schemeClr>
                  </a:outerShdw>
                </a:effectLst>
              </a:rPr>
              <a:t>V</a:t>
            </a:r>
            <a:r>
              <a:rPr lang="tr-TR" sz="5400" b="1" i="1" dirty="0" smtClean="0">
                <a:ln w="9525">
                  <a:solidFill>
                    <a:schemeClr val="bg1"/>
                  </a:solidFill>
                  <a:prstDash val="solid"/>
                </a:ln>
                <a:solidFill>
                  <a:srgbClr val="0000FF"/>
                </a:solidFill>
                <a:effectLst>
                  <a:outerShdw blurRad="12700" dist="38100" dir="2700000" algn="tl" rotWithShape="0">
                    <a:schemeClr val="bg1">
                      <a:lumMod val="50000"/>
                    </a:schemeClr>
                  </a:outerShdw>
                </a:effectLst>
              </a:rPr>
              <a:t>e Meslek </a:t>
            </a:r>
            <a:r>
              <a:rPr lang="tr-TR" sz="5400" b="1" i="1" dirty="0">
                <a:ln w="9525">
                  <a:solidFill>
                    <a:schemeClr val="bg1"/>
                  </a:solidFill>
                  <a:prstDash val="solid"/>
                </a:ln>
                <a:solidFill>
                  <a:srgbClr val="0000FF"/>
                </a:solidFill>
                <a:effectLst>
                  <a:outerShdw blurRad="12700" dist="38100" dir="2700000" algn="tl" rotWithShape="0">
                    <a:schemeClr val="bg1">
                      <a:lumMod val="50000"/>
                    </a:schemeClr>
                  </a:outerShdw>
                </a:effectLst>
              </a:rPr>
              <a:t>D</a:t>
            </a:r>
            <a:r>
              <a:rPr lang="tr-TR" sz="5400" b="1" i="1" dirty="0" smtClean="0">
                <a:ln w="9525">
                  <a:solidFill>
                    <a:schemeClr val="bg1"/>
                  </a:solidFill>
                  <a:prstDash val="solid"/>
                </a:ln>
                <a:solidFill>
                  <a:srgbClr val="0000FF"/>
                </a:solidFill>
                <a:effectLst>
                  <a:outerShdw blurRad="12700" dist="38100" dir="2700000" algn="tl" rotWithShape="0">
                    <a:schemeClr val="bg1">
                      <a:lumMod val="50000"/>
                    </a:schemeClr>
                  </a:outerShdw>
                </a:effectLst>
              </a:rPr>
              <a:t>anışmanı </a:t>
            </a:r>
            <a:r>
              <a:rPr lang="tr-TR" sz="5400" b="1" i="1" dirty="0">
                <a:ln w="9525">
                  <a:solidFill>
                    <a:schemeClr val="bg1"/>
                  </a:solidFill>
                  <a:prstDash val="solid"/>
                </a:ln>
                <a:solidFill>
                  <a:srgbClr val="0000FF"/>
                </a:solidFill>
                <a:effectLst>
                  <a:outerShdw blurRad="12700" dist="38100" dir="2700000" algn="tl" rotWithShape="0">
                    <a:schemeClr val="bg1">
                      <a:lumMod val="50000"/>
                    </a:schemeClr>
                  </a:outerShdw>
                </a:effectLst>
              </a:rPr>
              <a:t>K</a:t>
            </a:r>
            <a:r>
              <a:rPr lang="tr-TR" sz="5400" b="1" i="1" dirty="0" smtClean="0">
                <a:ln w="9525">
                  <a:solidFill>
                    <a:schemeClr val="bg1"/>
                  </a:solidFill>
                  <a:prstDash val="solid"/>
                </a:ln>
                <a:solidFill>
                  <a:srgbClr val="0000FF"/>
                </a:solidFill>
                <a:effectLst>
                  <a:outerShdw blurRad="12700" dist="38100" dir="2700000" algn="tl" rotWithShape="0">
                    <a:schemeClr val="bg1">
                      <a:lumMod val="50000"/>
                    </a:schemeClr>
                  </a:outerShdw>
                </a:effectLst>
              </a:rPr>
              <a:t>imdir?</a:t>
            </a:r>
            <a:endParaRPr lang="tr-TR" sz="5400" b="1" i="1" dirty="0">
              <a:ln w="9525">
                <a:solidFill>
                  <a:schemeClr val="bg1"/>
                </a:solidFill>
                <a:prstDash val="solid"/>
              </a:ln>
              <a:solidFill>
                <a:srgbClr val="0000FF"/>
              </a:solidFill>
              <a:effectLst>
                <a:outerShdw blurRad="12700" dist="38100" dir="2700000" algn="tl" rotWithShape="0">
                  <a:schemeClr val="bg1">
                    <a:lumMod val="50000"/>
                  </a:schemeClr>
                </a:outerShdw>
              </a:effectLst>
            </a:endParaRPr>
          </a:p>
        </p:txBody>
      </p:sp>
      <p:sp>
        <p:nvSpPr>
          <p:cNvPr id="3" name="Slayt Numarası Yer Tutucusu 2"/>
          <p:cNvSpPr>
            <a:spLocks noGrp="1"/>
          </p:cNvSpPr>
          <p:nvPr>
            <p:ph type="sldNum" sz="quarter" idx="12"/>
          </p:nvPr>
        </p:nvSpPr>
        <p:spPr/>
        <p:txBody>
          <a:bodyPr/>
          <a:lstStyle/>
          <a:p>
            <a:fld id="{8380B8AA-CB20-4F70-8AB0-A17284E7BDD0}" type="slidenum">
              <a:rPr lang="tr-TR" sz="2800" b="1" smtClean="0"/>
              <a:pPr/>
              <a:t>2</a:t>
            </a:fld>
            <a:endParaRPr lang="tr-TR" sz="2800" b="1" dirty="0"/>
          </a:p>
        </p:txBody>
      </p:sp>
    </p:spTree>
    <p:extLst>
      <p:ext uri="{BB962C8B-B14F-4D97-AF65-F5344CB8AC3E}">
        <p14:creationId xmlns:p14="http://schemas.microsoft.com/office/powerpoint/2010/main" xmlns="" val="28028845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0" y="662971"/>
            <a:ext cx="12192000" cy="2308324"/>
          </a:xfrm>
          <a:prstGeom prst="rect">
            <a:avLst/>
          </a:prstGeom>
          <a:noFill/>
        </p:spPr>
        <p:txBody>
          <a:bodyPr wrap="square" rtlCol="0">
            <a:spAutoFit/>
          </a:bodyPr>
          <a:lstStyle/>
          <a:p>
            <a:pPr algn="ctr"/>
            <a:r>
              <a:rPr lang="tr-TR" sz="4800" b="1" i="1" dirty="0" smtClean="0">
                <a:solidFill>
                  <a:srgbClr val="0000CC"/>
                </a:solidFill>
              </a:rPr>
              <a:t>Program Bittikten Sonra, Kursiyer </a:t>
            </a:r>
            <a:r>
              <a:rPr lang="tr-TR" sz="4800" b="1" i="1" dirty="0">
                <a:solidFill>
                  <a:srgbClr val="0000CC"/>
                </a:solidFill>
              </a:rPr>
              <a:t>İ</a:t>
            </a:r>
            <a:r>
              <a:rPr lang="tr-TR" sz="4800" b="1" i="1" dirty="0" smtClean="0">
                <a:solidFill>
                  <a:srgbClr val="0000CC"/>
                </a:solidFill>
              </a:rPr>
              <a:t>şletmemde </a:t>
            </a:r>
            <a:r>
              <a:rPr lang="tr-TR" sz="4800" b="1" i="1" dirty="0">
                <a:solidFill>
                  <a:srgbClr val="0000CC"/>
                </a:solidFill>
              </a:rPr>
              <a:t>Ç</a:t>
            </a:r>
            <a:r>
              <a:rPr lang="tr-TR" sz="4800" b="1" i="1" dirty="0" smtClean="0">
                <a:solidFill>
                  <a:srgbClr val="0000CC"/>
                </a:solidFill>
              </a:rPr>
              <a:t>alışmayı </a:t>
            </a:r>
            <a:r>
              <a:rPr lang="tr-TR" sz="4800" b="1" i="1" dirty="0">
                <a:solidFill>
                  <a:srgbClr val="0000CC"/>
                </a:solidFill>
              </a:rPr>
              <a:t>R</a:t>
            </a:r>
            <a:r>
              <a:rPr lang="tr-TR" sz="4800" b="1" i="1" dirty="0" smtClean="0">
                <a:solidFill>
                  <a:srgbClr val="0000CC"/>
                </a:solidFill>
              </a:rPr>
              <a:t>eddederse </a:t>
            </a:r>
            <a:r>
              <a:rPr lang="tr-TR" sz="4800" b="1" i="1" dirty="0">
                <a:solidFill>
                  <a:srgbClr val="0000CC"/>
                </a:solidFill>
              </a:rPr>
              <a:t>C</a:t>
            </a:r>
            <a:r>
              <a:rPr lang="tr-TR" sz="4800" b="1" i="1" dirty="0" smtClean="0">
                <a:solidFill>
                  <a:srgbClr val="0000CC"/>
                </a:solidFill>
              </a:rPr>
              <a:t>eza </a:t>
            </a:r>
            <a:r>
              <a:rPr lang="tr-TR" sz="4800" b="1" i="1" dirty="0">
                <a:solidFill>
                  <a:srgbClr val="0000CC"/>
                </a:solidFill>
              </a:rPr>
              <a:t>A</a:t>
            </a:r>
            <a:r>
              <a:rPr lang="tr-TR" sz="4800" b="1" i="1" dirty="0" smtClean="0">
                <a:solidFill>
                  <a:srgbClr val="0000CC"/>
                </a:solidFill>
              </a:rPr>
              <a:t>lır </a:t>
            </a:r>
            <a:r>
              <a:rPr lang="tr-TR" sz="4800" b="1" i="1" dirty="0">
                <a:solidFill>
                  <a:srgbClr val="0000CC"/>
                </a:solidFill>
              </a:rPr>
              <a:t>M</a:t>
            </a:r>
            <a:r>
              <a:rPr lang="tr-TR" sz="4800" b="1" i="1" dirty="0" smtClean="0">
                <a:solidFill>
                  <a:srgbClr val="0000CC"/>
                </a:solidFill>
              </a:rPr>
              <a:t>ıyım?</a:t>
            </a:r>
            <a:br>
              <a:rPr lang="tr-TR" sz="4800" b="1" i="1" dirty="0" smtClean="0">
                <a:solidFill>
                  <a:srgbClr val="0000CC"/>
                </a:solidFill>
              </a:rPr>
            </a:br>
            <a:endParaRPr lang="tr-TR" sz="4800" b="1" i="1" dirty="0">
              <a:solidFill>
                <a:srgbClr val="0000CC"/>
              </a:solidFill>
            </a:endParaRPr>
          </a:p>
        </p:txBody>
      </p:sp>
      <p:sp>
        <p:nvSpPr>
          <p:cNvPr id="6" name="Metin kutusu 5"/>
          <p:cNvSpPr txBox="1"/>
          <p:nvPr/>
        </p:nvSpPr>
        <p:spPr>
          <a:xfrm>
            <a:off x="0" y="2752517"/>
            <a:ext cx="12192000" cy="3170099"/>
          </a:xfrm>
          <a:prstGeom prst="rect">
            <a:avLst/>
          </a:prstGeom>
          <a:noFill/>
        </p:spPr>
        <p:txBody>
          <a:bodyPr wrap="square" rtlCol="0">
            <a:spAutoFit/>
          </a:bodyPr>
          <a:lstStyle/>
          <a:p>
            <a:pPr marL="457200" indent="-457200" algn="ctr">
              <a:buFont typeface="Wingdings" panose="05000000000000000000" pitchFamily="2" charset="2"/>
              <a:buChar char="Ø"/>
            </a:pPr>
            <a:r>
              <a:rPr lang="tr-TR" sz="4000" b="1" dirty="0" smtClean="0"/>
              <a:t>Kursiyer işletmede çalışmak istemezse, açılan program mesleğinde çalıştırılmak üzere İŞKUR'a kayıtlı iş arayanlardan birini kurs süresi boyunca istihdam etmeniz, ceza almanıza engel olmak için yeterli olacaktır.</a:t>
            </a:r>
            <a:endParaRPr lang="tr-TR" sz="4000" b="1" dirty="0"/>
          </a:p>
        </p:txBody>
      </p:sp>
      <p:sp>
        <p:nvSpPr>
          <p:cNvPr id="7" name="Slayt Numarası Yer Tutucusu 6"/>
          <p:cNvSpPr>
            <a:spLocks noGrp="1"/>
          </p:cNvSpPr>
          <p:nvPr>
            <p:ph type="sldNum" sz="quarter" idx="12"/>
          </p:nvPr>
        </p:nvSpPr>
        <p:spPr/>
        <p:txBody>
          <a:bodyPr/>
          <a:lstStyle/>
          <a:p>
            <a:fld id="{8380B8AA-CB20-4F70-8AB0-A17284E7BDD0}" type="slidenum">
              <a:rPr lang="tr-TR" sz="2800" b="1" smtClean="0"/>
              <a:pPr/>
              <a:t>20</a:t>
            </a:fld>
            <a:endParaRPr lang="tr-TR" sz="2800" b="1" dirty="0"/>
          </a:p>
        </p:txBody>
      </p:sp>
    </p:spTree>
    <p:extLst>
      <p:ext uri="{BB962C8B-B14F-4D97-AF65-F5344CB8AC3E}">
        <p14:creationId xmlns:p14="http://schemas.microsoft.com/office/powerpoint/2010/main" xmlns="" val="39972692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2002971" y="0"/>
            <a:ext cx="8186058" cy="1569660"/>
          </a:xfrm>
          <a:prstGeom prst="rect">
            <a:avLst/>
          </a:prstGeom>
          <a:noFill/>
        </p:spPr>
        <p:txBody>
          <a:bodyPr wrap="square" rtlCol="0">
            <a:spAutoFit/>
          </a:bodyPr>
          <a:lstStyle/>
          <a:p>
            <a:r>
              <a:rPr lang="tr-TR" sz="4800" b="1" i="1" dirty="0" smtClean="0">
                <a:solidFill>
                  <a:srgbClr val="0000FF"/>
                </a:solidFill>
              </a:rPr>
              <a:t>   Başvuru </a:t>
            </a:r>
            <a:r>
              <a:rPr lang="tr-TR" sz="4800" b="1" i="1" dirty="0">
                <a:solidFill>
                  <a:srgbClr val="0000FF"/>
                </a:solidFill>
              </a:rPr>
              <a:t>İ</a:t>
            </a:r>
            <a:r>
              <a:rPr lang="tr-TR" sz="4800" b="1" i="1" dirty="0" smtClean="0">
                <a:solidFill>
                  <a:srgbClr val="0000FF"/>
                </a:solidFill>
              </a:rPr>
              <a:t>çin </a:t>
            </a:r>
            <a:r>
              <a:rPr lang="tr-TR" sz="4800" b="1" i="1" dirty="0">
                <a:solidFill>
                  <a:srgbClr val="0000FF"/>
                </a:solidFill>
              </a:rPr>
              <a:t>G</a:t>
            </a:r>
            <a:r>
              <a:rPr lang="tr-TR" sz="4800" b="1" i="1" dirty="0" smtClean="0">
                <a:solidFill>
                  <a:srgbClr val="0000FF"/>
                </a:solidFill>
              </a:rPr>
              <a:t>erekli </a:t>
            </a:r>
            <a:r>
              <a:rPr lang="tr-TR" sz="4800" b="1" i="1" dirty="0">
                <a:solidFill>
                  <a:srgbClr val="0000FF"/>
                </a:solidFill>
              </a:rPr>
              <a:t>B</a:t>
            </a:r>
            <a:r>
              <a:rPr lang="tr-TR" sz="4800" b="1" i="1" dirty="0" smtClean="0">
                <a:solidFill>
                  <a:srgbClr val="0000FF"/>
                </a:solidFill>
              </a:rPr>
              <a:t>elgeler</a:t>
            </a:r>
            <a:endParaRPr lang="tr-TR" sz="4800" b="1" i="1" dirty="0">
              <a:solidFill>
                <a:srgbClr val="0000FF"/>
              </a:solidFill>
            </a:endParaRPr>
          </a:p>
          <a:p>
            <a:r>
              <a:rPr lang="tr-TR" sz="4800" b="1" i="1" dirty="0" smtClean="0">
                <a:solidFill>
                  <a:srgbClr val="0000FF"/>
                </a:solidFill>
              </a:rPr>
              <a:t> </a:t>
            </a:r>
            <a:endParaRPr lang="tr-TR" sz="4800" b="1" i="1" dirty="0">
              <a:solidFill>
                <a:srgbClr val="0000FF"/>
              </a:solidFill>
            </a:endParaRPr>
          </a:p>
        </p:txBody>
      </p:sp>
      <p:sp>
        <p:nvSpPr>
          <p:cNvPr id="6" name="Metin kutusu 5"/>
          <p:cNvSpPr txBox="1"/>
          <p:nvPr/>
        </p:nvSpPr>
        <p:spPr>
          <a:xfrm>
            <a:off x="208244" y="1078865"/>
            <a:ext cx="11775511" cy="5632311"/>
          </a:xfrm>
          <a:prstGeom prst="rect">
            <a:avLst/>
          </a:prstGeom>
          <a:noFill/>
        </p:spPr>
        <p:txBody>
          <a:bodyPr wrap="square" rtlCol="0">
            <a:spAutoFit/>
          </a:bodyPr>
          <a:lstStyle/>
          <a:p>
            <a:pPr marL="342900" indent="-342900">
              <a:buFont typeface="Wingdings" panose="05000000000000000000" pitchFamily="2" charset="2"/>
              <a:buChar char="ü"/>
            </a:pPr>
            <a:r>
              <a:rPr lang="tr-TR" sz="3600" b="1" dirty="0" smtClean="0">
                <a:latin typeface="Cambria" panose="02040503050406030204" pitchFamily="18" charset="0"/>
                <a:cs typeface="Arial" charset="0"/>
              </a:rPr>
              <a:t>Talep dilekçesi,</a:t>
            </a:r>
          </a:p>
          <a:p>
            <a:pPr marL="342900" indent="-342900">
              <a:buFont typeface="Wingdings" panose="05000000000000000000" pitchFamily="2" charset="2"/>
              <a:buChar char="ü"/>
            </a:pPr>
            <a:r>
              <a:rPr lang="tr-TR" sz="3600" b="1" dirty="0" smtClean="0">
                <a:latin typeface="Cambria" panose="02040503050406030204" pitchFamily="18" charset="0"/>
                <a:cs typeface="Arial" charset="0"/>
              </a:rPr>
              <a:t>İşveren </a:t>
            </a:r>
            <a:r>
              <a:rPr lang="tr-TR" sz="3600" b="1" dirty="0">
                <a:latin typeface="Cambria" panose="02040503050406030204" pitchFamily="18" charset="0"/>
                <a:cs typeface="Arial" charset="0"/>
              </a:rPr>
              <a:t>taahhütnamesi (çalışan sayısının yer </a:t>
            </a:r>
            <a:r>
              <a:rPr lang="tr-TR" sz="3600" b="1" dirty="0" smtClean="0">
                <a:latin typeface="Cambria" panose="02040503050406030204" pitchFamily="18" charset="0"/>
                <a:cs typeface="Arial" charset="0"/>
              </a:rPr>
              <a:t>aldığı)</a:t>
            </a:r>
            <a:endParaRPr lang="tr-TR" sz="3600" b="1" dirty="0">
              <a:latin typeface="Cambria" panose="02040503050406030204" pitchFamily="18" charset="0"/>
              <a:cs typeface="Arial" charset="0"/>
            </a:endParaRPr>
          </a:p>
          <a:p>
            <a:pPr marL="342900" indent="-342900">
              <a:buFont typeface="Wingdings" panose="05000000000000000000" pitchFamily="2" charset="2"/>
              <a:buChar char="ü"/>
            </a:pPr>
            <a:r>
              <a:rPr lang="tr-TR" sz="3600" b="1" dirty="0" smtClean="0">
                <a:latin typeface="Cambria" panose="02040503050406030204" pitchFamily="18" charset="0"/>
                <a:cs typeface="Arial" charset="0"/>
              </a:rPr>
              <a:t>Ön </a:t>
            </a:r>
            <a:r>
              <a:rPr lang="tr-TR" sz="3600" b="1" dirty="0">
                <a:latin typeface="Cambria" panose="02040503050406030204" pitchFamily="18" charset="0"/>
                <a:cs typeface="Arial" charset="0"/>
              </a:rPr>
              <a:t>Talep Formu </a:t>
            </a:r>
          </a:p>
          <a:p>
            <a:pPr marL="342900" indent="-342900">
              <a:buFont typeface="Wingdings" panose="05000000000000000000" pitchFamily="2" charset="2"/>
              <a:buChar char="ü"/>
            </a:pPr>
            <a:r>
              <a:rPr lang="tr-TR" sz="3600" b="1" dirty="0" smtClean="0">
                <a:latin typeface="Cambria" panose="02040503050406030204" pitchFamily="18" charset="0"/>
                <a:cs typeface="Arial" charset="0"/>
              </a:rPr>
              <a:t>İşveren </a:t>
            </a:r>
            <a:r>
              <a:rPr lang="tr-TR" sz="3600" b="1" dirty="0">
                <a:latin typeface="Cambria" panose="02040503050406030204" pitchFamily="18" charset="0"/>
                <a:cs typeface="Arial" charset="0"/>
              </a:rPr>
              <a:t>türüne göre; ticaret sicil gazetesi, vakıf senedi, dernek tüzüğü, birlik veya oda kaydı belgesi, dernek ve vakıflar için iktisadi işletmeye ait belgelerin aslı veya noter onaylı örnekleri veya işverenin hukuki durumunu gösterir belge </a:t>
            </a:r>
            <a:r>
              <a:rPr lang="tr-TR" sz="3600" b="1" i="1" dirty="0">
                <a:latin typeface="Cambria" panose="02040503050406030204" pitchFamily="18" charset="0"/>
                <a:cs typeface="Arial" charset="0"/>
              </a:rPr>
              <a:t>(Belgenin aslı görülmek suretiyle il müdürlüğü/hizmet merkezince onaylı örneği de geçerli </a:t>
            </a:r>
            <a:r>
              <a:rPr lang="tr-TR" sz="3600" b="1" i="1" dirty="0" smtClean="0">
                <a:latin typeface="Cambria" panose="02040503050406030204" pitchFamily="18" charset="0"/>
                <a:cs typeface="Arial" charset="0"/>
              </a:rPr>
              <a:t>olabilecektir)</a:t>
            </a:r>
          </a:p>
        </p:txBody>
      </p:sp>
      <p:sp>
        <p:nvSpPr>
          <p:cNvPr id="7" name="Slayt Numarası Yer Tutucusu 6"/>
          <p:cNvSpPr>
            <a:spLocks noGrp="1"/>
          </p:cNvSpPr>
          <p:nvPr>
            <p:ph type="sldNum" sz="quarter" idx="12"/>
          </p:nvPr>
        </p:nvSpPr>
        <p:spPr/>
        <p:txBody>
          <a:bodyPr/>
          <a:lstStyle/>
          <a:p>
            <a:fld id="{8380B8AA-CB20-4F70-8AB0-A17284E7BDD0}" type="slidenum">
              <a:rPr lang="tr-TR" sz="2800" b="1" smtClean="0"/>
              <a:pPr/>
              <a:t>21</a:t>
            </a:fld>
            <a:endParaRPr lang="tr-TR" sz="2800" b="1" dirty="0"/>
          </a:p>
        </p:txBody>
      </p:sp>
    </p:spTree>
    <p:extLst>
      <p:ext uri="{BB962C8B-B14F-4D97-AF65-F5344CB8AC3E}">
        <p14:creationId xmlns:p14="http://schemas.microsoft.com/office/powerpoint/2010/main" xmlns="" val="213895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0" y="1220271"/>
            <a:ext cx="12039600" cy="6247864"/>
          </a:xfrm>
          <a:prstGeom prst="rect">
            <a:avLst/>
          </a:prstGeom>
          <a:noFill/>
        </p:spPr>
        <p:txBody>
          <a:bodyPr wrap="square" rtlCol="0">
            <a:spAutoFit/>
          </a:bodyPr>
          <a:lstStyle/>
          <a:p>
            <a:pPr marL="1257300" lvl="2" indent="-342900">
              <a:buFont typeface="Wingdings" panose="05000000000000000000" pitchFamily="2" charset="2"/>
              <a:buChar char="ü"/>
            </a:pPr>
            <a:r>
              <a:rPr lang="tr-TR" sz="4000" b="1" dirty="0" smtClean="0">
                <a:latin typeface="Cambria" panose="02040503050406030204" pitchFamily="18" charset="0"/>
                <a:cs typeface="Arial" charset="0"/>
              </a:rPr>
              <a:t> Son </a:t>
            </a:r>
            <a:r>
              <a:rPr lang="tr-TR" sz="4000" b="1" dirty="0">
                <a:latin typeface="Cambria" panose="02040503050406030204" pitchFamily="18" charset="0"/>
                <a:cs typeface="Arial" charset="0"/>
              </a:rPr>
              <a:t>3 aylık sigortalı çalışan sayısını gösteren belge veya katılımcı adaylarının son üç aya ait sigorta dökümünü </a:t>
            </a:r>
            <a:r>
              <a:rPr lang="tr-TR" sz="4000" b="1" dirty="0" smtClean="0">
                <a:latin typeface="Cambria" panose="02040503050406030204" pitchFamily="18" charset="0"/>
                <a:cs typeface="Arial" charset="0"/>
              </a:rPr>
              <a:t>gösteren belge(katılımcının </a:t>
            </a:r>
            <a:r>
              <a:rPr lang="tr-TR" sz="4000" b="1" dirty="0">
                <a:latin typeface="Cambria" panose="02040503050406030204" pitchFamily="18" charset="0"/>
                <a:cs typeface="Arial" charset="0"/>
              </a:rPr>
              <a:t>işverenin çalışanı olup olmadığının kontrolü amacıyla </a:t>
            </a:r>
            <a:r>
              <a:rPr lang="tr-TR" sz="4000" b="1" dirty="0" smtClean="0">
                <a:latin typeface="Cambria" panose="02040503050406030204" pitchFamily="18" charset="0"/>
                <a:cs typeface="Arial" charset="0"/>
              </a:rPr>
              <a:t>istenir).</a:t>
            </a:r>
          </a:p>
          <a:p>
            <a:pPr marL="1257300" lvl="2" indent="-342900">
              <a:buFont typeface="Wingdings" panose="05000000000000000000" pitchFamily="2" charset="2"/>
              <a:buChar char="ü"/>
            </a:pPr>
            <a:endParaRPr lang="tr-TR" sz="4000" b="1" dirty="0" smtClean="0">
              <a:latin typeface="Cambria" panose="02040503050406030204" pitchFamily="18" charset="0"/>
              <a:cs typeface="Arial" charset="0"/>
            </a:endParaRPr>
          </a:p>
          <a:p>
            <a:pPr marL="1257300" lvl="2" indent="-342900">
              <a:buFont typeface="Wingdings" panose="05000000000000000000" pitchFamily="2" charset="2"/>
              <a:buChar char="ü"/>
            </a:pPr>
            <a:r>
              <a:rPr lang="tr-TR" sz="4000" b="1" dirty="0" smtClean="0">
                <a:latin typeface="Cambria" panose="02040503050406030204" pitchFamily="18" charset="0"/>
                <a:cs typeface="Arial" charset="0"/>
              </a:rPr>
              <a:t>  İşverenin </a:t>
            </a:r>
            <a:r>
              <a:rPr lang="tr-TR" sz="4000" b="1" dirty="0">
                <a:latin typeface="Cambria" panose="02040503050406030204" pitchFamily="18" charset="0"/>
                <a:cs typeface="Arial" charset="0"/>
              </a:rPr>
              <a:t>veya işverenin imzaya yetkili </a:t>
            </a:r>
            <a:r>
              <a:rPr lang="tr-TR" sz="4000" b="1" dirty="0" smtClean="0">
                <a:latin typeface="Cambria" panose="02040503050406030204" pitchFamily="18" charset="0"/>
                <a:cs typeface="Arial" charset="0"/>
              </a:rPr>
              <a:t> temsilcisinin </a:t>
            </a:r>
            <a:r>
              <a:rPr lang="tr-TR" sz="4000" b="1" dirty="0">
                <a:latin typeface="Cambria" panose="02040503050406030204" pitchFamily="18" charset="0"/>
                <a:cs typeface="Arial" charset="0"/>
              </a:rPr>
              <a:t>imzasını </a:t>
            </a:r>
            <a:r>
              <a:rPr lang="tr-TR" sz="4000" b="1" dirty="0" smtClean="0">
                <a:latin typeface="Cambria" panose="02040503050406030204" pitchFamily="18" charset="0"/>
                <a:cs typeface="Arial" charset="0"/>
              </a:rPr>
              <a:t>gösteren </a:t>
            </a:r>
            <a:r>
              <a:rPr lang="tr-TR" sz="4000" b="1" dirty="0">
                <a:latin typeface="Cambria" panose="02040503050406030204" pitchFamily="18" charset="0"/>
                <a:cs typeface="Arial" charset="0"/>
              </a:rPr>
              <a:t>belge</a:t>
            </a:r>
            <a:br>
              <a:rPr lang="tr-TR" sz="4000" b="1" dirty="0">
                <a:latin typeface="Cambria" panose="02040503050406030204" pitchFamily="18" charset="0"/>
                <a:cs typeface="Arial" charset="0"/>
              </a:rPr>
            </a:br>
            <a:endParaRPr lang="tr-TR" sz="4000" b="1" dirty="0"/>
          </a:p>
          <a:p>
            <a:pPr marL="285750" indent="-285750">
              <a:buFont typeface="Wingdings" panose="05000000000000000000" pitchFamily="2" charset="2"/>
              <a:buChar char="§"/>
            </a:pPr>
            <a:endParaRPr lang="tr-TR" sz="4000" dirty="0"/>
          </a:p>
        </p:txBody>
      </p:sp>
      <p:sp>
        <p:nvSpPr>
          <p:cNvPr id="6" name="Metin kutusu 5"/>
          <p:cNvSpPr txBox="1"/>
          <p:nvPr/>
        </p:nvSpPr>
        <p:spPr>
          <a:xfrm>
            <a:off x="2469068" y="194637"/>
            <a:ext cx="8285018" cy="830997"/>
          </a:xfrm>
          <a:prstGeom prst="rect">
            <a:avLst/>
          </a:prstGeom>
          <a:noFill/>
        </p:spPr>
        <p:txBody>
          <a:bodyPr wrap="square" rtlCol="0">
            <a:spAutoFit/>
          </a:bodyPr>
          <a:lstStyle/>
          <a:p>
            <a:r>
              <a:rPr lang="tr-TR" sz="4800" b="1" i="1" dirty="0">
                <a:solidFill>
                  <a:srgbClr val="0000CC"/>
                </a:solidFill>
              </a:rPr>
              <a:t>Başvuru İçin Gerekli Belgeler</a:t>
            </a:r>
            <a:endParaRPr lang="tr-TR" sz="4800" dirty="0">
              <a:solidFill>
                <a:srgbClr val="0000CC"/>
              </a:solidFill>
            </a:endParaRPr>
          </a:p>
        </p:txBody>
      </p:sp>
      <p:sp>
        <p:nvSpPr>
          <p:cNvPr id="7" name="Slayt Numarası Yer Tutucusu 6"/>
          <p:cNvSpPr>
            <a:spLocks noGrp="1"/>
          </p:cNvSpPr>
          <p:nvPr>
            <p:ph type="sldNum" sz="quarter" idx="12"/>
          </p:nvPr>
        </p:nvSpPr>
        <p:spPr/>
        <p:txBody>
          <a:bodyPr/>
          <a:lstStyle/>
          <a:p>
            <a:fld id="{8380B8AA-CB20-4F70-8AB0-A17284E7BDD0}" type="slidenum">
              <a:rPr lang="tr-TR" sz="2800" b="1" smtClean="0"/>
              <a:pPr/>
              <a:t>22</a:t>
            </a:fld>
            <a:endParaRPr lang="tr-TR" sz="2800" b="1" dirty="0"/>
          </a:p>
        </p:txBody>
      </p:sp>
    </p:spTree>
    <p:extLst>
      <p:ext uri="{BB962C8B-B14F-4D97-AF65-F5344CB8AC3E}">
        <p14:creationId xmlns:p14="http://schemas.microsoft.com/office/powerpoint/2010/main" xmlns="" val="2043740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1023257" y="0"/>
            <a:ext cx="10145485" cy="1508105"/>
          </a:xfrm>
          <a:prstGeom prst="rect">
            <a:avLst/>
          </a:prstGeom>
          <a:noFill/>
        </p:spPr>
        <p:txBody>
          <a:bodyPr wrap="square" rtlCol="0">
            <a:spAutoFit/>
          </a:bodyPr>
          <a:lstStyle/>
          <a:p>
            <a:pPr algn="ctr"/>
            <a:r>
              <a:rPr lang="tr-TR" sz="4800" b="1" i="1" dirty="0" smtClean="0">
                <a:solidFill>
                  <a:srgbClr val="0000FF"/>
                </a:solidFill>
              </a:rPr>
              <a:t>Uyulması Gereken Bazı Yükümlülükler</a:t>
            </a:r>
            <a:endParaRPr lang="tr-TR" sz="4800" b="1" i="1" dirty="0">
              <a:solidFill>
                <a:srgbClr val="0000FF"/>
              </a:solidFill>
            </a:endParaRPr>
          </a:p>
          <a:p>
            <a:endParaRPr lang="tr-TR" sz="4400" b="1" i="1" dirty="0">
              <a:solidFill>
                <a:srgbClr val="0000FF"/>
              </a:solidFill>
            </a:endParaRPr>
          </a:p>
        </p:txBody>
      </p:sp>
      <p:sp>
        <p:nvSpPr>
          <p:cNvPr id="6" name="Metin kutusu 5"/>
          <p:cNvSpPr txBox="1"/>
          <p:nvPr/>
        </p:nvSpPr>
        <p:spPr>
          <a:xfrm>
            <a:off x="0" y="754791"/>
            <a:ext cx="12192000" cy="6103209"/>
          </a:xfrm>
          <a:prstGeom prst="rect">
            <a:avLst/>
          </a:prstGeom>
          <a:noFill/>
        </p:spPr>
        <p:txBody>
          <a:bodyPr wrap="square" rtlCol="0">
            <a:spAutoFit/>
          </a:bodyPr>
          <a:lstStyle/>
          <a:p>
            <a:pPr marL="342900" lvl="1" indent="-342900" algn="just" fontAlgn="auto">
              <a:lnSpc>
                <a:spcPct val="90000"/>
              </a:lnSpc>
              <a:spcAft>
                <a:spcPts val="0"/>
              </a:spcAft>
              <a:buSzPct val="100000"/>
              <a:buFont typeface="Wingdings" panose="05000000000000000000" pitchFamily="2" charset="2"/>
              <a:buChar char="§"/>
              <a:tabLst>
                <a:tab pos="88900" algn="l"/>
              </a:tabLst>
              <a:defRPr/>
            </a:pPr>
            <a:r>
              <a:rPr lang="tr-TR" sz="3100" b="1" dirty="0">
                <a:latin typeface="Cambria" panose="02040503050406030204" pitchFamily="18" charset="0"/>
                <a:cs typeface="Arial" charset="0"/>
              </a:rPr>
              <a:t>İşbaşı eğitim programlarına ilişkin usul ve esasların düzenlendiği Aktif İşgücü Hizmetleri Mevzuatı hükümlerine riayet </a:t>
            </a:r>
            <a:r>
              <a:rPr lang="tr-TR" sz="3100" b="1" dirty="0" smtClean="0">
                <a:latin typeface="Cambria" panose="02040503050406030204" pitchFamily="18" charset="0"/>
                <a:cs typeface="Arial" charset="0"/>
              </a:rPr>
              <a:t>etmek.</a:t>
            </a:r>
          </a:p>
          <a:p>
            <a:pPr marL="342900" lvl="1" indent="-342900" algn="just" fontAlgn="auto">
              <a:lnSpc>
                <a:spcPct val="90000"/>
              </a:lnSpc>
              <a:spcAft>
                <a:spcPts val="0"/>
              </a:spcAft>
              <a:buSzPct val="100000"/>
              <a:buFont typeface="Wingdings" panose="05000000000000000000" pitchFamily="2" charset="2"/>
              <a:buChar char="§"/>
              <a:tabLst>
                <a:tab pos="88900" algn="l"/>
              </a:tabLst>
              <a:defRPr/>
            </a:pPr>
            <a:endParaRPr lang="tr-TR" sz="3100" b="1" dirty="0" smtClean="0">
              <a:latin typeface="Cambria" panose="02040503050406030204" pitchFamily="18" charset="0"/>
              <a:cs typeface="Arial" charset="0"/>
            </a:endParaRPr>
          </a:p>
          <a:p>
            <a:pPr marL="342900" lvl="1" indent="-342900" algn="just" fontAlgn="auto">
              <a:lnSpc>
                <a:spcPct val="90000"/>
              </a:lnSpc>
              <a:spcAft>
                <a:spcPts val="0"/>
              </a:spcAft>
              <a:buSzPct val="100000"/>
              <a:buFont typeface="Wingdings" panose="05000000000000000000" pitchFamily="2" charset="2"/>
              <a:buChar char="§"/>
              <a:tabLst>
                <a:tab pos="88900" algn="l"/>
              </a:tabLst>
              <a:defRPr/>
            </a:pPr>
            <a:r>
              <a:rPr lang="tr-TR" sz="3100" b="1" dirty="0" smtClean="0">
                <a:latin typeface="Cambria" panose="02040503050406030204" pitchFamily="18" charset="0"/>
                <a:cs typeface="Arial" charset="0"/>
              </a:rPr>
              <a:t>Katılımcılara </a:t>
            </a:r>
            <a:r>
              <a:rPr lang="tr-TR" sz="3100" b="1" dirty="0">
                <a:latin typeface="Cambria" panose="02040503050406030204" pitchFamily="18" charset="0"/>
                <a:cs typeface="Arial" charset="0"/>
              </a:rPr>
              <a:t>programdan yararlandığı meslek ile ilgili iş dışında başka bir iş yaptırmamak. </a:t>
            </a:r>
            <a:endParaRPr lang="tr-TR" sz="3100" b="1" dirty="0" smtClean="0">
              <a:latin typeface="Cambria" panose="02040503050406030204" pitchFamily="18" charset="0"/>
              <a:cs typeface="Arial" charset="0"/>
            </a:endParaRPr>
          </a:p>
          <a:p>
            <a:pPr marL="342900" lvl="1" indent="-342900" algn="just" fontAlgn="auto">
              <a:lnSpc>
                <a:spcPct val="90000"/>
              </a:lnSpc>
              <a:spcAft>
                <a:spcPts val="0"/>
              </a:spcAft>
              <a:buSzPct val="100000"/>
              <a:buFont typeface="Wingdings" panose="05000000000000000000" pitchFamily="2" charset="2"/>
              <a:buChar char="§"/>
              <a:tabLst>
                <a:tab pos="88900" algn="l"/>
              </a:tabLst>
              <a:defRPr/>
            </a:pPr>
            <a:endParaRPr lang="tr-TR" sz="3100" b="1" dirty="0">
              <a:latin typeface="Cambria" panose="02040503050406030204" pitchFamily="18" charset="0"/>
              <a:cs typeface="Arial" charset="0"/>
            </a:endParaRPr>
          </a:p>
          <a:p>
            <a:pPr marL="342900" lvl="1" indent="-342900" algn="just" fontAlgn="auto">
              <a:lnSpc>
                <a:spcPct val="90000"/>
              </a:lnSpc>
              <a:spcAft>
                <a:spcPts val="0"/>
              </a:spcAft>
              <a:buSzPct val="100000"/>
              <a:buFont typeface="Wingdings" panose="05000000000000000000" pitchFamily="2" charset="2"/>
              <a:buChar char="§"/>
              <a:tabLst>
                <a:tab pos="88900" algn="l"/>
              </a:tabLst>
              <a:defRPr/>
            </a:pPr>
            <a:r>
              <a:rPr lang="tr-TR" sz="3100" b="1" dirty="0" smtClean="0">
                <a:latin typeface="Cambria" panose="02040503050406030204" pitchFamily="18" charset="0"/>
                <a:cs typeface="Arial" charset="0"/>
              </a:rPr>
              <a:t>Programın </a:t>
            </a:r>
            <a:r>
              <a:rPr lang="tr-TR" sz="3100" b="1" dirty="0">
                <a:latin typeface="Cambria" panose="02040503050406030204" pitchFamily="18" charset="0"/>
                <a:cs typeface="Arial" charset="0"/>
              </a:rPr>
              <a:t>başlangıcından bitişine kadar olan süre içerisinde katılımcıların devam durumlarını haftalık olarak İŞKUR internet sayfası üzerinden sisteme girmek. </a:t>
            </a:r>
            <a:endParaRPr lang="tr-TR" sz="3100" b="1" dirty="0" smtClean="0">
              <a:latin typeface="Cambria" panose="02040503050406030204" pitchFamily="18" charset="0"/>
              <a:cs typeface="Arial" charset="0"/>
            </a:endParaRPr>
          </a:p>
          <a:p>
            <a:pPr marL="342900" lvl="1" indent="-342900" algn="just" fontAlgn="auto">
              <a:lnSpc>
                <a:spcPct val="90000"/>
              </a:lnSpc>
              <a:spcAft>
                <a:spcPts val="0"/>
              </a:spcAft>
              <a:buSzPct val="100000"/>
              <a:buFont typeface="Wingdings" panose="05000000000000000000" pitchFamily="2" charset="2"/>
              <a:buChar char="§"/>
              <a:tabLst>
                <a:tab pos="88900" algn="l"/>
              </a:tabLst>
              <a:defRPr/>
            </a:pPr>
            <a:endParaRPr lang="tr-TR" sz="3100" b="1" dirty="0" smtClean="0">
              <a:latin typeface="Cambria" panose="02040503050406030204" pitchFamily="18" charset="0"/>
              <a:cs typeface="Arial" charset="0"/>
            </a:endParaRPr>
          </a:p>
          <a:p>
            <a:pPr marL="342900" lvl="1" indent="-342900" algn="just" fontAlgn="auto">
              <a:lnSpc>
                <a:spcPct val="90000"/>
              </a:lnSpc>
              <a:spcAft>
                <a:spcPts val="0"/>
              </a:spcAft>
              <a:buSzPct val="100000"/>
              <a:buFont typeface="Wingdings" panose="05000000000000000000" pitchFamily="2" charset="2"/>
              <a:buChar char="§"/>
              <a:tabLst>
                <a:tab pos="88900" algn="l"/>
              </a:tabLst>
              <a:defRPr/>
            </a:pPr>
            <a:r>
              <a:rPr lang="tr-TR" sz="3100" b="1" dirty="0" smtClean="0">
                <a:latin typeface="Cambria" panose="02040503050406030204" pitchFamily="18" charset="0"/>
                <a:cs typeface="Arial" charset="0"/>
              </a:rPr>
              <a:t>Devam </a:t>
            </a:r>
            <a:r>
              <a:rPr lang="tr-TR" sz="3100" b="1" dirty="0">
                <a:latin typeface="Cambria" panose="02040503050406030204" pitchFamily="18" charset="0"/>
                <a:cs typeface="Arial" charset="0"/>
              </a:rPr>
              <a:t>çizelgelerini ve katılımcıların devam durumlarına ilişkin elektronik kayıtları mücbir sebepler hariç en geç izleyen ayın 3. iş gününe kadar </a:t>
            </a:r>
            <a:r>
              <a:rPr lang="tr-TR" sz="3100" b="1" dirty="0" smtClean="0">
                <a:latin typeface="Cambria" panose="02040503050406030204" pitchFamily="18" charset="0"/>
                <a:cs typeface="Arial" charset="0"/>
              </a:rPr>
              <a:t>kuruma </a:t>
            </a:r>
            <a:r>
              <a:rPr lang="tr-TR" sz="3100" b="1" dirty="0">
                <a:latin typeface="Cambria" panose="02040503050406030204" pitchFamily="18" charset="0"/>
                <a:cs typeface="Arial" charset="0"/>
              </a:rPr>
              <a:t>iletmek. </a:t>
            </a:r>
          </a:p>
        </p:txBody>
      </p:sp>
      <p:sp>
        <p:nvSpPr>
          <p:cNvPr id="7" name="Slayt Numarası Yer Tutucusu 6"/>
          <p:cNvSpPr>
            <a:spLocks noGrp="1"/>
          </p:cNvSpPr>
          <p:nvPr>
            <p:ph type="sldNum" sz="quarter" idx="12"/>
          </p:nvPr>
        </p:nvSpPr>
        <p:spPr/>
        <p:txBody>
          <a:bodyPr/>
          <a:lstStyle/>
          <a:p>
            <a:fld id="{8380B8AA-CB20-4F70-8AB0-A17284E7BDD0}" type="slidenum">
              <a:rPr lang="tr-TR" sz="2800" b="1" smtClean="0"/>
              <a:pPr/>
              <a:t>23</a:t>
            </a:fld>
            <a:endParaRPr lang="tr-TR" sz="2800" b="1" dirty="0"/>
          </a:p>
        </p:txBody>
      </p:sp>
    </p:spTree>
    <p:extLst>
      <p:ext uri="{BB962C8B-B14F-4D97-AF65-F5344CB8AC3E}">
        <p14:creationId xmlns:p14="http://schemas.microsoft.com/office/powerpoint/2010/main" xmlns="" val="33719720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1" y="836625"/>
            <a:ext cx="12191999" cy="6629507"/>
          </a:xfrm>
          <a:prstGeom prst="rect">
            <a:avLst/>
          </a:prstGeom>
          <a:noFill/>
        </p:spPr>
        <p:txBody>
          <a:bodyPr wrap="square" rtlCol="0">
            <a:spAutoFit/>
          </a:bodyPr>
          <a:lstStyle/>
          <a:p>
            <a:pPr lvl="1" indent="-457200" algn="just" fontAlgn="auto">
              <a:lnSpc>
                <a:spcPct val="90000"/>
              </a:lnSpc>
              <a:spcAft>
                <a:spcPts val="0"/>
              </a:spcAft>
              <a:buSzPct val="100000"/>
              <a:buFont typeface="Wingdings" panose="05000000000000000000" pitchFamily="2" charset="2"/>
              <a:buChar char="§"/>
              <a:tabLst>
                <a:tab pos="88900" algn="l"/>
              </a:tabLst>
              <a:defRPr/>
            </a:pPr>
            <a:r>
              <a:rPr lang="tr-TR" sz="3600" b="1" dirty="0" smtClean="0">
                <a:latin typeface="Cambria" panose="02040503050406030204" pitchFamily="18" charset="0"/>
                <a:cs typeface="Arial" charset="0"/>
              </a:rPr>
              <a:t>Katılımcının programa katıldığı sırada iş kazası olması ve katılımcı ya da katılımcıların iş kazasına maruz kalmaları durumunda kazayı, kazanın olduğu yerdeki yetkili kolluk kuvvetlerine derhâl, Sosyal Güvenlik Kurumuna ise en geç kazadan sonraki </a:t>
            </a:r>
            <a:r>
              <a:rPr lang="tr-TR" sz="3600" b="1" dirty="0" smtClean="0">
                <a:solidFill>
                  <a:srgbClr val="FF0000"/>
                </a:solidFill>
                <a:latin typeface="Cambria" panose="02040503050406030204" pitchFamily="18" charset="0"/>
                <a:cs typeface="Arial" charset="0"/>
              </a:rPr>
              <a:t>3 iş günü </a:t>
            </a:r>
            <a:r>
              <a:rPr lang="tr-TR" sz="3600" b="1" dirty="0" smtClean="0">
                <a:latin typeface="Cambria" panose="02040503050406030204" pitchFamily="18" charset="0"/>
                <a:cs typeface="Arial" charset="0"/>
              </a:rPr>
              <a:t>içinde bildirmek.</a:t>
            </a:r>
          </a:p>
          <a:p>
            <a:pPr lvl="1" indent="-457200" algn="just" fontAlgn="auto">
              <a:lnSpc>
                <a:spcPct val="90000"/>
              </a:lnSpc>
              <a:spcAft>
                <a:spcPts val="0"/>
              </a:spcAft>
              <a:buSzPct val="100000"/>
              <a:buFont typeface="Wingdings" panose="05000000000000000000" pitchFamily="2" charset="2"/>
              <a:buChar char="§"/>
              <a:tabLst>
                <a:tab pos="88900" algn="l"/>
              </a:tabLst>
              <a:defRPr/>
            </a:pPr>
            <a:endParaRPr lang="tr-TR" sz="3600" b="1" dirty="0" smtClean="0">
              <a:latin typeface="Cambria" panose="02040503050406030204" pitchFamily="18" charset="0"/>
              <a:cs typeface="Arial" charset="0"/>
            </a:endParaRPr>
          </a:p>
          <a:p>
            <a:pPr lvl="1" indent="-457200" algn="just" fontAlgn="auto">
              <a:lnSpc>
                <a:spcPct val="90000"/>
              </a:lnSpc>
              <a:spcAft>
                <a:spcPts val="0"/>
              </a:spcAft>
              <a:buSzPct val="100000"/>
              <a:buFont typeface="Wingdings" panose="05000000000000000000" pitchFamily="2" charset="2"/>
              <a:buChar char="§"/>
              <a:tabLst>
                <a:tab pos="88900" algn="l"/>
              </a:tabLst>
              <a:defRPr/>
            </a:pPr>
            <a:r>
              <a:rPr lang="tr-TR" sz="3600" b="1" dirty="0" smtClean="0">
                <a:latin typeface="Cambria" panose="02040503050406030204" pitchFamily="18" charset="0"/>
                <a:cs typeface="Arial" charset="0"/>
              </a:rPr>
              <a:t>Programın başladığı ve bittiği aya ait çalışan sayısını gösteren belgeleri mücbir sebepler hariç en geç programın başladığı ve bittiği ayı takip eden ayın bitiminden itibaren </a:t>
            </a:r>
            <a:r>
              <a:rPr lang="tr-TR" sz="3600" b="1" dirty="0" smtClean="0">
                <a:solidFill>
                  <a:srgbClr val="FF0000"/>
                </a:solidFill>
                <a:latin typeface="Cambria" panose="02040503050406030204" pitchFamily="18" charset="0"/>
                <a:cs typeface="Arial" charset="0"/>
              </a:rPr>
              <a:t>7 iş günü </a:t>
            </a:r>
            <a:r>
              <a:rPr lang="tr-TR" sz="3600" b="1" dirty="0" smtClean="0">
                <a:latin typeface="Cambria" panose="02040503050406030204" pitchFamily="18" charset="0"/>
                <a:cs typeface="Arial" charset="0"/>
              </a:rPr>
              <a:t>içinde il müdürlüğüne/hizmet merkezine ibraz etmek.</a:t>
            </a:r>
          </a:p>
          <a:p>
            <a:endParaRPr lang="tr-TR" sz="3600" dirty="0"/>
          </a:p>
        </p:txBody>
      </p:sp>
      <p:sp>
        <p:nvSpPr>
          <p:cNvPr id="6" name="Metin kutusu 5"/>
          <p:cNvSpPr txBox="1"/>
          <p:nvPr/>
        </p:nvSpPr>
        <p:spPr>
          <a:xfrm>
            <a:off x="1131783" y="121028"/>
            <a:ext cx="9928431" cy="1569660"/>
          </a:xfrm>
          <a:prstGeom prst="rect">
            <a:avLst/>
          </a:prstGeom>
          <a:noFill/>
        </p:spPr>
        <p:txBody>
          <a:bodyPr wrap="square" rtlCol="0">
            <a:spAutoFit/>
          </a:bodyPr>
          <a:lstStyle/>
          <a:p>
            <a:pPr algn="ctr"/>
            <a:r>
              <a:rPr lang="tr-TR" sz="4800" b="1" i="1" dirty="0">
                <a:solidFill>
                  <a:srgbClr val="0000CC"/>
                </a:solidFill>
              </a:rPr>
              <a:t>Uyulması Gereken Bazı Yükümlülükler</a:t>
            </a:r>
          </a:p>
          <a:p>
            <a:endParaRPr lang="tr-TR" sz="4800" b="1" i="1" dirty="0">
              <a:solidFill>
                <a:srgbClr val="0000CC"/>
              </a:solidFill>
            </a:endParaRPr>
          </a:p>
        </p:txBody>
      </p:sp>
      <p:sp>
        <p:nvSpPr>
          <p:cNvPr id="7" name="Slayt Numarası Yer Tutucusu 6"/>
          <p:cNvSpPr>
            <a:spLocks noGrp="1"/>
          </p:cNvSpPr>
          <p:nvPr>
            <p:ph type="sldNum" sz="quarter" idx="12"/>
          </p:nvPr>
        </p:nvSpPr>
        <p:spPr/>
        <p:txBody>
          <a:bodyPr/>
          <a:lstStyle/>
          <a:p>
            <a:fld id="{8380B8AA-CB20-4F70-8AB0-A17284E7BDD0}" type="slidenum">
              <a:rPr lang="tr-TR" sz="2800" b="1" smtClean="0"/>
              <a:pPr/>
              <a:t>24</a:t>
            </a:fld>
            <a:endParaRPr lang="tr-TR" sz="2800" b="1" dirty="0"/>
          </a:p>
        </p:txBody>
      </p:sp>
    </p:spTree>
    <p:extLst>
      <p:ext uri="{BB962C8B-B14F-4D97-AF65-F5344CB8AC3E}">
        <p14:creationId xmlns:p14="http://schemas.microsoft.com/office/powerpoint/2010/main" xmlns="" val="4647968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8" name="Resim 7"/>
          <p:cNvPicPr>
            <a:picLocks noChangeAspect="1"/>
          </p:cNvPicPr>
          <p:nvPr/>
        </p:nvPicPr>
        <p:blipFill rotWithShape="1">
          <a:blip r:embed="rId3" cstate="print">
            <a:extLst>
              <a:ext uri="{28A0092B-C50C-407E-A947-70E740481C1C}">
                <a14:useLocalDpi xmlns:a14="http://schemas.microsoft.com/office/drawing/2010/main" xmlns="" val="0"/>
              </a:ext>
            </a:extLst>
          </a:blip>
          <a:srcRect l="6364" t="-202" r="7008"/>
          <a:stretch/>
        </p:blipFill>
        <p:spPr>
          <a:xfrm>
            <a:off x="0" y="-13855"/>
            <a:ext cx="5846619" cy="687185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Metin kutusu 8"/>
          <p:cNvSpPr txBox="1"/>
          <p:nvPr/>
        </p:nvSpPr>
        <p:spPr>
          <a:xfrm>
            <a:off x="6096000" y="182880"/>
            <a:ext cx="5985164" cy="7709803"/>
          </a:xfrm>
          <a:prstGeom prst="rect">
            <a:avLst/>
          </a:prstGeom>
          <a:noFill/>
        </p:spPr>
        <p:txBody>
          <a:bodyPr wrap="square" rtlCol="0">
            <a:spAutoFit/>
          </a:bodyPr>
          <a:lstStyle/>
          <a:p>
            <a:r>
              <a:rPr lang="tr-TR" sz="3300" b="1" dirty="0" smtClean="0">
                <a:solidFill>
                  <a:srgbClr val="0000CC"/>
                </a:solidFill>
              </a:rPr>
              <a:t>Şirketimde 5 çalışan mevcut. İşletmeme ek bina yaparak üretime geçmek istiyorum. Bunun için ise nitelikli 25 personele ihtiyacım var. İŞKUR'un İşletmeme Uygulayabileceği Bir Program Mevcut Mudur?</a:t>
            </a:r>
          </a:p>
          <a:p>
            <a:endParaRPr lang="tr-TR" sz="3300" b="1" dirty="0" smtClean="0"/>
          </a:p>
          <a:p>
            <a:pPr marL="342900" indent="-342900">
              <a:buFont typeface="Wingdings" panose="05000000000000000000" pitchFamily="2" charset="2"/>
              <a:buChar char="Ø"/>
            </a:pPr>
            <a:r>
              <a:rPr lang="tr-TR" sz="3300" b="1" dirty="0" smtClean="0"/>
              <a:t>Tabi ki evet. </a:t>
            </a:r>
            <a:r>
              <a:rPr lang="tr-TR" sz="3300" b="1" dirty="0" smtClean="0">
                <a:solidFill>
                  <a:srgbClr val="FF0000"/>
                </a:solidFill>
              </a:rPr>
              <a:t>MESLEK EDİNDİRME KURSLARI  </a:t>
            </a:r>
            <a:r>
              <a:rPr lang="tr-TR" sz="3300" b="1" dirty="0" smtClean="0"/>
              <a:t>ile de siz nitelikli personel kazanırken destek oluyoruz.</a:t>
            </a:r>
          </a:p>
          <a:p>
            <a:endParaRPr lang="tr-TR" sz="3300" b="1" dirty="0" smtClean="0"/>
          </a:p>
          <a:p>
            <a:endParaRPr lang="tr-TR" sz="3300" b="1" dirty="0"/>
          </a:p>
        </p:txBody>
      </p:sp>
      <p:sp>
        <p:nvSpPr>
          <p:cNvPr id="3" name="Slayt Numarası Yer Tutucusu 2"/>
          <p:cNvSpPr>
            <a:spLocks noGrp="1"/>
          </p:cNvSpPr>
          <p:nvPr>
            <p:ph type="sldNum" sz="quarter" idx="12"/>
          </p:nvPr>
        </p:nvSpPr>
        <p:spPr/>
        <p:txBody>
          <a:bodyPr/>
          <a:lstStyle/>
          <a:p>
            <a:fld id="{8380B8AA-CB20-4F70-8AB0-A17284E7BDD0}" type="slidenum">
              <a:rPr lang="tr-TR" sz="2800" b="1" smtClean="0"/>
              <a:pPr/>
              <a:t>25</a:t>
            </a:fld>
            <a:endParaRPr lang="tr-TR" sz="2800" b="1" dirty="0"/>
          </a:p>
        </p:txBody>
      </p:sp>
    </p:spTree>
    <p:extLst>
      <p:ext uri="{BB962C8B-B14F-4D97-AF65-F5344CB8AC3E}">
        <p14:creationId xmlns:p14="http://schemas.microsoft.com/office/powerpoint/2010/main" xmlns="" val="23349064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0" y="1672570"/>
            <a:ext cx="12192000" cy="4524315"/>
          </a:xfrm>
          <a:prstGeom prst="rect">
            <a:avLst/>
          </a:prstGeom>
          <a:noFill/>
        </p:spPr>
        <p:txBody>
          <a:bodyPr wrap="square" rtlCol="0">
            <a:spAutoFit/>
          </a:bodyPr>
          <a:lstStyle/>
          <a:p>
            <a:pPr algn="ctr"/>
            <a:r>
              <a:rPr lang="tr-TR" sz="4800" b="1" dirty="0" smtClean="0">
                <a:solidFill>
                  <a:srgbClr val="0000CC"/>
                </a:solidFill>
              </a:rPr>
              <a:t>MESLEK EDİNDİRME KURSLARI</a:t>
            </a:r>
          </a:p>
          <a:p>
            <a:pPr algn="ctr"/>
            <a:r>
              <a:rPr lang="tr-TR" sz="4000" b="1" dirty="0" smtClean="0"/>
              <a:t>Bu </a:t>
            </a:r>
            <a:r>
              <a:rPr lang="tr-TR" sz="4000" b="1" dirty="0"/>
              <a:t>programlarda günlük cep harçlığı </a:t>
            </a:r>
            <a:r>
              <a:rPr lang="tr-TR" sz="4000" b="1" dirty="0" smtClean="0"/>
              <a:t>40 </a:t>
            </a:r>
            <a:r>
              <a:rPr lang="tr-TR" sz="4000" b="1" dirty="0"/>
              <a:t>TL’dir.</a:t>
            </a:r>
          </a:p>
          <a:p>
            <a:pPr algn="ctr"/>
            <a:r>
              <a:rPr lang="tr-TR" sz="4000" b="1" dirty="0">
                <a:solidFill>
                  <a:srgbClr val="FF0000"/>
                </a:solidFill>
              </a:rPr>
              <a:t>MESLEKLERİN SANAYİ SEKTÖRÜNDE OLMASI HALİNDE İSE GÜNLÜK CEP HARÇLIĞI </a:t>
            </a:r>
            <a:r>
              <a:rPr lang="tr-TR" sz="4000" b="1" dirty="0" smtClean="0">
                <a:solidFill>
                  <a:srgbClr val="FF0000"/>
                </a:solidFill>
              </a:rPr>
              <a:t>50 </a:t>
            </a:r>
            <a:r>
              <a:rPr lang="tr-TR" sz="4000" b="1" dirty="0">
                <a:solidFill>
                  <a:srgbClr val="FF0000"/>
                </a:solidFill>
              </a:rPr>
              <a:t>TL’YE ÇIKMAKTADIR.</a:t>
            </a:r>
          </a:p>
          <a:p>
            <a:pPr algn="ctr"/>
            <a:r>
              <a:rPr lang="tr-TR" sz="4000" b="1" dirty="0"/>
              <a:t>Eğiticiyi kendi bünyesinde bulunduramayan işletmenin, bulacağı eğiticinin </a:t>
            </a:r>
            <a:r>
              <a:rPr lang="tr-TR" sz="4000" b="1" dirty="0" smtClean="0"/>
              <a:t>ücretini de İŞKUR </a:t>
            </a:r>
            <a:r>
              <a:rPr lang="tr-TR" sz="4000" b="1" dirty="0"/>
              <a:t>karşılamaktadır.</a:t>
            </a:r>
          </a:p>
          <a:p>
            <a:pPr algn="ctr"/>
            <a:endParaRPr lang="tr-TR" sz="4000" b="1" dirty="0"/>
          </a:p>
        </p:txBody>
      </p:sp>
      <p:sp>
        <p:nvSpPr>
          <p:cNvPr id="6" name="Slayt Numarası Yer Tutucusu 5"/>
          <p:cNvSpPr>
            <a:spLocks noGrp="1"/>
          </p:cNvSpPr>
          <p:nvPr>
            <p:ph type="sldNum" sz="quarter" idx="12"/>
          </p:nvPr>
        </p:nvSpPr>
        <p:spPr/>
        <p:txBody>
          <a:bodyPr/>
          <a:lstStyle/>
          <a:p>
            <a:fld id="{8380B8AA-CB20-4F70-8AB0-A17284E7BDD0}" type="slidenum">
              <a:rPr lang="tr-TR" sz="2800" b="1" smtClean="0"/>
              <a:pPr/>
              <a:t>26</a:t>
            </a:fld>
            <a:endParaRPr lang="tr-TR" sz="2800" b="1" dirty="0"/>
          </a:p>
        </p:txBody>
      </p:sp>
    </p:spTree>
    <p:extLst>
      <p:ext uri="{BB962C8B-B14F-4D97-AF65-F5344CB8AC3E}">
        <p14:creationId xmlns:p14="http://schemas.microsoft.com/office/powerpoint/2010/main" xmlns="" val="39417805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0" y="320390"/>
            <a:ext cx="12192000" cy="6678751"/>
          </a:xfrm>
          <a:prstGeom prst="rect">
            <a:avLst/>
          </a:prstGeom>
          <a:noFill/>
        </p:spPr>
        <p:txBody>
          <a:bodyPr wrap="square" rtlCol="0">
            <a:spAutoFit/>
          </a:bodyPr>
          <a:lstStyle/>
          <a:p>
            <a:pPr marL="0" lvl="1" algn="ctr" defTabSz="457200">
              <a:spcBef>
                <a:spcPts val="600"/>
              </a:spcBef>
              <a:buClr>
                <a:srgbClr val="0099FF"/>
              </a:buClr>
              <a:buSzPct val="100000"/>
            </a:pPr>
            <a:r>
              <a:rPr lang="tr-TR" sz="3800" b="1" dirty="0" smtClean="0">
                <a:solidFill>
                  <a:srgbClr val="000000"/>
                </a:solidFill>
                <a:latin typeface="Cambria" pitchFamily="18" charset="0"/>
                <a:ea typeface="ＭＳ Ｐゴシック" pitchFamily="34" charset="-128"/>
              </a:rPr>
              <a:t>    İş birliği ile mesleki eğitim kursunun uygulanması   amacıyla işletme mekanının bu kursun uygulanması için yeterli şartlara sahip olması gereklidir. Bunun mümkün olmaması halinde ise </a:t>
            </a:r>
            <a:r>
              <a:rPr lang="tr-TR" sz="3800" b="1" dirty="0" smtClean="0">
                <a:solidFill>
                  <a:srgbClr val="FF0000"/>
                </a:solidFill>
                <a:latin typeface="Cambria" pitchFamily="18" charset="0"/>
                <a:ea typeface="ＭＳ Ｐゴシック" pitchFamily="34" charset="-128"/>
              </a:rPr>
              <a:t>MEB’e</a:t>
            </a:r>
            <a:r>
              <a:rPr lang="tr-TR" sz="3800" b="1" dirty="0" smtClean="0">
                <a:solidFill>
                  <a:srgbClr val="000000"/>
                </a:solidFill>
                <a:latin typeface="Cambria" pitchFamily="18" charset="0"/>
                <a:ea typeface="ＭＳ Ｐゴシック" pitchFamily="34" charset="-128"/>
              </a:rPr>
              <a:t> bağlı birimlerle işbirliği yapılabilir.</a:t>
            </a:r>
          </a:p>
          <a:p>
            <a:pPr marL="0" lvl="1" algn="ctr" defTabSz="457200">
              <a:spcBef>
                <a:spcPts val="600"/>
              </a:spcBef>
              <a:buClr>
                <a:srgbClr val="0099FF"/>
              </a:buClr>
              <a:buSzPct val="100000"/>
            </a:pPr>
            <a:endParaRPr lang="tr-TR" sz="3800" b="1" dirty="0" smtClean="0">
              <a:solidFill>
                <a:srgbClr val="000000"/>
              </a:solidFill>
              <a:latin typeface="Cambria" pitchFamily="18" charset="0"/>
              <a:ea typeface="ＭＳ Ｐゴシック" pitchFamily="34" charset="-128"/>
            </a:endParaRPr>
          </a:p>
          <a:p>
            <a:pPr marL="0" lvl="1" algn="ctr" defTabSz="457200">
              <a:spcBef>
                <a:spcPts val="600"/>
              </a:spcBef>
              <a:buClr>
                <a:srgbClr val="0099FF"/>
              </a:buClr>
              <a:buSzPct val="100000"/>
            </a:pPr>
            <a:r>
              <a:rPr lang="tr-TR" sz="3800" b="1" dirty="0" smtClean="0">
                <a:solidFill>
                  <a:srgbClr val="000000"/>
                </a:solidFill>
                <a:latin typeface="Cambria" pitchFamily="18" charset="0"/>
                <a:ea typeface="ＭＳ Ｐゴシック" pitchFamily="34" charset="-128"/>
              </a:rPr>
              <a:t>      İş birliği ile mesleki eğitim kursu açılmasının, personele nitelik kazandırmanın yanında pratik eğitim yapmaları gerektiği için, işletmenizde çalışan işçi gibi üretime katkı sağlayacaklardır.</a:t>
            </a:r>
          </a:p>
          <a:p>
            <a:endParaRPr lang="tr-TR" sz="3800" b="1" dirty="0"/>
          </a:p>
        </p:txBody>
      </p:sp>
      <p:sp>
        <p:nvSpPr>
          <p:cNvPr id="6" name="Slayt Numarası Yer Tutucusu 5"/>
          <p:cNvSpPr>
            <a:spLocks noGrp="1"/>
          </p:cNvSpPr>
          <p:nvPr>
            <p:ph type="sldNum" sz="quarter" idx="12"/>
          </p:nvPr>
        </p:nvSpPr>
        <p:spPr/>
        <p:txBody>
          <a:bodyPr/>
          <a:lstStyle/>
          <a:p>
            <a:fld id="{8380B8AA-CB20-4F70-8AB0-A17284E7BDD0}" type="slidenum">
              <a:rPr lang="tr-TR" sz="2800" b="1" smtClean="0"/>
              <a:pPr/>
              <a:t>27</a:t>
            </a:fld>
            <a:endParaRPr lang="tr-TR" sz="2800" b="1" dirty="0"/>
          </a:p>
        </p:txBody>
      </p:sp>
    </p:spTree>
    <p:extLst>
      <p:ext uri="{BB962C8B-B14F-4D97-AF65-F5344CB8AC3E}">
        <p14:creationId xmlns:p14="http://schemas.microsoft.com/office/powerpoint/2010/main" xmlns="" val="14079535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12192001" cy="6858000"/>
          </a:xfrm>
        </p:spPr>
      </p:pic>
    </p:spTree>
    <p:extLst>
      <p:ext uri="{BB962C8B-B14F-4D97-AF65-F5344CB8AC3E}">
        <p14:creationId xmlns:p14="http://schemas.microsoft.com/office/powerpoint/2010/main" xmlns="" val="30704346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537650" y="701807"/>
            <a:ext cx="12192000" cy="2123658"/>
          </a:xfrm>
          <a:prstGeom prst="rect">
            <a:avLst/>
          </a:prstGeom>
          <a:noFill/>
        </p:spPr>
        <p:txBody>
          <a:bodyPr wrap="square" rtlCol="0">
            <a:spAutoFit/>
          </a:bodyPr>
          <a:lstStyle/>
          <a:p>
            <a:pPr marL="0" lvl="1"/>
            <a:r>
              <a:rPr lang="tr-TR" sz="4400" b="1" i="1" dirty="0">
                <a:solidFill>
                  <a:srgbClr val="0000CC"/>
                </a:solidFill>
              </a:rPr>
              <a:t>Mesleki </a:t>
            </a:r>
            <a:r>
              <a:rPr lang="tr-TR" sz="4400" b="1" i="1" dirty="0" smtClean="0">
                <a:solidFill>
                  <a:srgbClr val="0000CC"/>
                </a:solidFill>
              </a:rPr>
              <a:t>Eğitim Kursunu Bitirenlerin Hepsini İşe Almak </a:t>
            </a:r>
            <a:r>
              <a:rPr lang="tr-TR" sz="4400" b="1" i="1" dirty="0">
                <a:solidFill>
                  <a:srgbClr val="0000CC"/>
                </a:solidFill>
              </a:rPr>
              <a:t>Z</a:t>
            </a:r>
            <a:r>
              <a:rPr lang="tr-TR" sz="4400" b="1" i="1" dirty="0" smtClean="0">
                <a:solidFill>
                  <a:srgbClr val="0000CC"/>
                </a:solidFill>
              </a:rPr>
              <a:t>orunda </a:t>
            </a:r>
            <a:r>
              <a:rPr lang="tr-TR" sz="4400" b="1" i="1" dirty="0">
                <a:solidFill>
                  <a:srgbClr val="0000CC"/>
                </a:solidFill>
              </a:rPr>
              <a:t>M</a:t>
            </a:r>
            <a:r>
              <a:rPr lang="tr-TR" sz="4400" b="1" i="1" dirty="0" smtClean="0">
                <a:solidFill>
                  <a:srgbClr val="0000CC"/>
                </a:solidFill>
              </a:rPr>
              <a:t>ıyım?</a:t>
            </a:r>
            <a:endParaRPr lang="tr-TR" sz="4400" b="1" i="1" dirty="0">
              <a:solidFill>
                <a:srgbClr val="0000CC"/>
              </a:solidFill>
            </a:endParaRPr>
          </a:p>
          <a:p>
            <a:endParaRPr lang="tr-TR" sz="4400" b="1" i="1" dirty="0">
              <a:solidFill>
                <a:srgbClr val="0000FF"/>
              </a:solidFill>
            </a:endParaRPr>
          </a:p>
        </p:txBody>
      </p:sp>
      <p:sp>
        <p:nvSpPr>
          <p:cNvPr id="6" name="Metin kutusu 5"/>
          <p:cNvSpPr txBox="1"/>
          <p:nvPr/>
        </p:nvSpPr>
        <p:spPr>
          <a:xfrm>
            <a:off x="0" y="2878821"/>
            <a:ext cx="12192000" cy="3785652"/>
          </a:xfrm>
          <a:prstGeom prst="rect">
            <a:avLst/>
          </a:prstGeom>
          <a:noFill/>
        </p:spPr>
        <p:txBody>
          <a:bodyPr wrap="square" rtlCol="0">
            <a:spAutoFit/>
          </a:bodyPr>
          <a:lstStyle/>
          <a:p>
            <a:pPr lvl="1" indent="-457200" algn="just" defTabSz="457200">
              <a:spcBef>
                <a:spcPts val="600"/>
              </a:spcBef>
              <a:buClr>
                <a:srgbClr val="0099FF"/>
              </a:buClr>
              <a:buSzPct val="100000"/>
              <a:buFont typeface="Wingdings" panose="05000000000000000000" pitchFamily="2" charset="2"/>
              <a:buChar char="Ø"/>
            </a:pPr>
            <a:r>
              <a:rPr lang="tr-TR" sz="4000" b="1" kern="0" dirty="0">
                <a:solidFill>
                  <a:prstClr val="black"/>
                </a:solidFill>
                <a:latin typeface="Arial Unicode MS" pitchFamily="34" charset="-128"/>
                <a:ea typeface="Arial Unicode MS" pitchFamily="34" charset="-128"/>
                <a:cs typeface="Arial Unicode MS" pitchFamily="34" charset="-128"/>
              </a:rPr>
              <a:t>Hayır. Programı bitiren kursiyerlerin %50 sini kurs süresi boyunca (en az 120 gün) istihdam etmeniz yeterlidir.</a:t>
            </a:r>
          </a:p>
          <a:p>
            <a:pPr marL="457200" indent="-457200">
              <a:buFont typeface="Wingdings" panose="05000000000000000000" pitchFamily="2" charset="2"/>
              <a:buChar char="Ø"/>
            </a:pPr>
            <a:endParaRPr lang="tr-TR" sz="4000" b="1" dirty="0"/>
          </a:p>
          <a:p>
            <a:pPr marL="457200" indent="-457200">
              <a:buFont typeface="Wingdings" panose="05000000000000000000" pitchFamily="2" charset="2"/>
              <a:buChar char="Ø"/>
            </a:pPr>
            <a:endParaRPr lang="tr-TR" sz="4000" b="1" dirty="0"/>
          </a:p>
          <a:p>
            <a:pPr marL="457200" indent="-457200">
              <a:buFont typeface="Wingdings" panose="05000000000000000000" pitchFamily="2" charset="2"/>
              <a:buChar char="Ø"/>
            </a:pPr>
            <a:endParaRPr lang="tr-TR" sz="4000" b="1" dirty="0"/>
          </a:p>
        </p:txBody>
      </p:sp>
      <p:sp>
        <p:nvSpPr>
          <p:cNvPr id="7" name="Slayt Numarası Yer Tutucusu 6"/>
          <p:cNvSpPr>
            <a:spLocks noGrp="1"/>
          </p:cNvSpPr>
          <p:nvPr>
            <p:ph type="sldNum" sz="quarter" idx="12"/>
          </p:nvPr>
        </p:nvSpPr>
        <p:spPr/>
        <p:txBody>
          <a:bodyPr/>
          <a:lstStyle/>
          <a:p>
            <a:fld id="{8380B8AA-CB20-4F70-8AB0-A17284E7BDD0}" type="slidenum">
              <a:rPr lang="tr-TR" sz="2800" b="1" smtClean="0"/>
              <a:pPr/>
              <a:t>29</a:t>
            </a:fld>
            <a:endParaRPr lang="tr-TR" sz="2800" b="1" dirty="0"/>
          </a:p>
        </p:txBody>
      </p:sp>
    </p:spTree>
    <p:extLst>
      <p:ext uri="{BB962C8B-B14F-4D97-AF65-F5344CB8AC3E}">
        <p14:creationId xmlns:p14="http://schemas.microsoft.com/office/powerpoint/2010/main" xmlns="" val="8798935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48491" y="128122"/>
            <a:ext cx="12095018" cy="1754326"/>
          </a:xfrm>
          <a:prstGeom prst="rect">
            <a:avLst/>
          </a:prstGeom>
          <a:noFill/>
        </p:spPr>
        <p:txBody>
          <a:bodyPr wrap="square" rtlCol="0">
            <a:spAutoFit/>
          </a:bodyPr>
          <a:lstStyle/>
          <a:p>
            <a:r>
              <a:rPr lang="tr-TR" sz="3600" b="1" i="1" dirty="0" smtClean="0">
                <a:solidFill>
                  <a:srgbClr val="FF0000"/>
                </a:solidFill>
              </a:rPr>
              <a:t>            İŞKUR</a:t>
            </a:r>
            <a:r>
              <a:rPr lang="tr-TR" sz="3600" b="1" i="1" dirty="0" smtClean="0"/>
              <a:t> Faaliyetlerinde İş Ve Meslek Danışmanlarının, </a:t>
            </a:r>
          </a:p>
          <a:p>
            <a:r>
              <a:rPr lang="tr-TR" sz="3600" b="1" i="1" dirty="0" smtClean="0"/>
              <a:t>                    İşverenlere Yardımcı Olabileceği Konular;</a:t>
            </a:r>
            <a:br>
              <a:rPr lang="tr-TR" sz="3600" b="1" i="1" dirty="0" smtClean="0"/>
            </a:br>
            <a:endParaRPr lang="tr-TR" sz="3600" b="1" i="1" dirty="0"/>
          </a:p>
        </p:txBody>
      </p:sp>
      <p:sp>
        <p:nvSpPr>
          <p:cNvPr id="6" name="Metin kutusu 5"/>
          <p:cNvSpPr txBox="1"/>
          <p:nvPr/>
        </p:nvSpPr>
        <p:spPr>
          <a:xfrm>
            <a:off x="1301070" y="1517699"/>
            <a:ext cx="9589860" cy="6740307"/>
          </a:xfrm>
          <a:prstGeom prst="rect">
            <a:avLst/>
          </a:prstGeom>
          <a:noFill/>
        </p:spPr>
        <p:txBody>
          <a:bodyPr wrap="square" rtlCol="0">
            <a:spAutoFit/>
          </a:bodyPr>
          <a:lstStyle/>
          <a:p>
            <a:pPr marL="457200" indent="-457200" algn="ctr">
              <a:buFont typeface="Wingdings" panose="05000000000000000000" pitchFamily="2" charset="2"/>
              <a:buChar char="ü"/>
            </a:pPr>
            <a:r>
              <a:rPr lang="tr-TR" sz="3600" b="1" dirty="0" smtClean="0"/>
              <a:t>İş gücü istem talebi</a:t>
            </a:r>
          </a:p>
          <a:p>
            <a:pPr marL="457200" indent="-457200" algn="ctr">
              <a:buFont typeface="Wingdings" panose="05000000000000000000" pitchFamily="2" charset="2"/>
              <a:buChar char="ü"/>
            </a:pPr>
            <a:r>
              <a:rPr lang="tr-TR" sz="3600" b="1" dirty="0" smtClean="0"/>
              <a:t>İşbaşı eğitim programı</a:t>
            </a:r>
            <a:endParaRPr lang="tr-TR" sz="3600" b="1" dirty="0"/>
          </a:p>
          <a:p>
            <a:pPr marL="285750" indent="-285750" algn="ctr">
              <a:buFont typeface="Wingdings" panose="05000000000000000000" pitchFamily="2" charset="2"/>
              <a:buChar char="ü"/>
            </a:pPr>
            <a:r>
              <a:rPr lang="tr-TR" sz="3600" b="1" dirty="0"/>
              <a:t>M</a:t>
            </a:r>
            <a:r>
              <a:rPr lang="tr-TR" sz="3600" b="1" dirty="0" smtClean="0"/>
              <a:t>eslek edindirme kursları</a:t>
            </a:r>
            <a:endParaRPr lang="tr-TR" sz="3600" b="1" dirty="0"/>
          </a:p>
          <a:p>
            <a:pPr marL="285750" indent="-285750" algn="ctr">
              <a:buFont typeface="Wingdings" panose="05000000000000000000" pitchFamily="2" charset="2"/>
              <a:buChar char="ü"/>
            </a:pPr>
            <a:r>
              <a:rPr lang="tr-TR" sz="3600" b="1" dirty="0"/>
              <a:t>İ</a:t>
            </a:r>
            <a:r>
              <a:rPr lang="tr-TR" sz="3600" b="1" dirty="0" smtClean="0"/>
              <a:t>stihdam teşvikleri</a:t>
            </a:r>
          </a:p>
          <a:p>
            <a:pPr marL="285750" indent="-285750" algn="ctr">
              <a:buFont typeface="Wingdings" panose="05000000000000000000" pitchFamily="2" charset="2"/>
              <a:buChar char="ü"/>
            </a:pPr>
            <a:r>
              <a:rPr lang="tr-TR" sz="3600" b="1" dirty="0" smtClean="0"/>
              <a:t>Çalışanların mesleki eğitimi</a:t>
            </a:r>
          </a:p>
          <a:p>
            <a:pPr marL="285750" indent="-285750" algn="ctr">
              <a:buFont typeface="Wingdings" panose="05000000000000000000" pitchFamily="2" charset="2"/>
              <a:buChar char="ü"/>
            </a:pPr>
            <a:r>
              <a:rPr lang="tr-TR" sz="3600" b="1" dirty="0" smtClean="0"/>
              <a:t>Engelli istihdamı</a:t>
            </a:r>
          </a:p>
          <a:p>
            <a:pPr marL="285750" indent="-285750" algn="ctr">
              <a:buFont typeface="Wingdings" panose="05000000000000000000" pitchFamily="2" charset="2"/>
              <a:buChar char="ü"/>
            </a:pPr>
            <a:r>
              <a:rPr lang="tr-TR" sz="3600" b="1" dirty="0" smtClean="0"/>
              <a:t>Kısa çalışma ödeneği</a:t>
            </a:r>
          </a:p>
          <a:p>
            <a:pPr marL="285750" indent="-285750" algn="ctr">
              <a:buFont typeface="Wingdings" panose="05000000000000000000" pitchFamily="2" charset="2"/>
              <a:buChar char="ü"/>
            </a:pPr>
            <a:r>
              <a:rPr lang="tr-TR" sz="3600" b="1" dirty="0" smtClean="0"/>
              <a:t>İş gücü piyasası araştırması</a:t>
            </a:r>
          </a:p>
          <a:p>
            <a:pPr marL="457200" indent="-457200">
              <a:buFont typeface="Wingdings" panose="05000000000000000000" pitchFamily="2" charset="2"/>
              <a:buChar char="ü"/>
            </a:pPr>
            <a:r>
              <a:rPr lang="tr-TR" sz="3600" b="1" i="1" dirty="0"/>
              <a:t>İşverenin Yasal Hakları Ve  Yükümlülükleri</a:t>
            </a:r>
          </a:p>
          <a:p>
            <a:pPr marL="285750" indent="-285750">
              <a:buFont typeface="Wingdings" panose="05000000000000000000" pitchFamily="2" charset="2"/>
              <a:buChar char="ü"/>
            </a:pPr>
            <a:endParaRPr lang="tr-TR" sz="3600" dirty="0"/>
          </a:p>
          <a:p>
            <a:pPr algn="ctr"/>
            <a:r>
              <a:rPr lang="tr-TR" sz="3600" b="1" dirty="0" smtClean="0"/>
              <a:t/>
            </a:r>
            <a:br>
              <a:rPr lang="tr-TR" sz="3600" b="1" dirty="0" smtClean="0"/>
            </a:br>
            <a:endParaRPr lang="tr-TR" sz="3600" b="1" dirty="0"/>
          </a:p>
        </p:txBody>
      </p:sp>
      <p:sp>
        <p:nvSpPr>
          <p:cNvPr id="9" name="Slayt Numarası Yer Tutucusu 8"/>
          <p:cNvSpPr>
            <a:spLocks noGrp="1"/>
          </p:cNvSpPr>
          <p:nvPr>
            <p:ph type="sldNum" sz="quarter" idx="12"/>
          </p:nvPr>
        </p:nvSpPr>
        <p:spPr/>
        <p:txBody>
          <a:bodyPr/>
          <a:lstStyle/>
          <a:p>
            <a:fld id="{8380B8AA-CB20-4F70-8AB0-A17284E7BDD0}" type="slidenum">
              <a:rPr lang="tr-TR" sz="2800" b="1" smtClean="0"/>
              <a:pPr/>
              <a:t>3</a:t>
            </a:fld>
            <a:endParaRPr lang="tr-TR" sz="2800" b="1" dirty="0"/>
          </a:p>
        </p:txBody>
      </p:sp>
    </p:spTree>
    <p:extLst>
      <p:ext uri="{BB962C8B-B14F-4D97-AF65-F5344CB8AC3E}">
        <p14:creationId xmlns:p14="http://schemas.microsoft.com/office/powerpoint/2010/main" xmlns="" val="23597510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0" y="1089164"/>
            <a:ext cx="11758613" cy="5632311"/>
          </a:xfrm>
          <a:prstGeom prst="rect">
            <a:avLst/>
          </a:prstGeom>
          <a:noFill/>
        </p:spPr>
        <p:txBody>
          <a:bodyPr wrap="square" rtlCol="0">
            <a:spAutoFit/>
          </a:bodyPr>
          <a:lstStyle/>
          <a:p>
            <a:pPr algn="ctr"/>
            <a:r>
              <a:rPr lang="tr-TR" sz="4000" b="1" dirty="0"/>
              <a:t>Mesleki eğitim kursu açılması için </a:t>
            </a:r>
            <a:r>
              <a:rPr lang="tr-TR" sz="4000" b="1" dirty="0">
                <a:solidFill>
                  <a:srgbClr val="FF0000"/>
                </a:solidFill>
              </a:rPr>
              <a:t>en az </a:t>
            </a:r>
            <a:r>
              <a:rPr lang="tr-TR" sz="4000" b="1" dirty="0"/>
              <a:t>10 </a:t>
            </a:r>
            <a:r>
              <a:rPr lang="tr-TR" sz="4000" b="1" dirty="0">
                <a:solidFill>
                  <a:srgbClr val="FF0000"/>
                </a:solidFill>
              </a:rPr>
              <a:t>en fazla </a:t>
            </a:r>
            <a:r>
              <a:rPr lang="tr-TR" sz="4000" b="1" dirty="0"/>
              <a:t>25 kişi olması gereklidir.</a:t>
            </a:r>
          </a:p>
          <a:p>
            <a:pPr algn="ctr"/>
            <a:r>
              <a:rPr lang="tr-TR" sz="4000" b="1" dirty="0"/>
              <a:t>Mesleki eğitim kursu süresi </a:t>
            </a:r>
            <a:r>
              <a:rPr lang="tr-TR" sz="4000" b="1" dirty="0">
                <a:solidFill>
                  <a:srgbClr val="FF0000"/>
                </a:solidFill>
              </a:rPr>
              <a:t>en fazla </a:t>
            </a:r>
            <a:r>
              <a:rPr lang="tr-TR" sz="4000" b="1" dirty="0"/>
              <a:t>160 fiili gündür</a:t>
            </a:r>
            <a:r>
              <a:rPr lang="tr-TR" sz="4000" b="1" dirty="0" smtClean="0"/>
              <a:t>.</a:t>
            </a:r>
          </a:p>
          <a:p>
            <a:pPr algn="ctr"/>
            <a:endParaRPr lang="tr-TR" sz="4000" b="1" dirty="0"/>
          </a:p>
          <a:p>
            <a:pPr algn="ctr"/>
            <a:r>
              <a:rPr lang="tr-TR" sz="4000" b="1" dirty="0" smtClean="0"/>
              <a:t>Günlük </a:t>
            </a:r>
            <a:r>
              <a:rPr lang="tr-TR" sz="4000" b="1" dirty="0">
                <a:solidFill>
                  <a:srgbClr val="FF0000"/>
                </a:solidFill>
              </a:rPr>
              <a:t>en az </a:t>
            </a:r>
            <a:r>
              <a:rPr lang="tr-TR" sz="4000" b="1" dirty="0"/>
              <a:t>5 saat </a:t>
            </a:r>
            <a:r>
              <a:rPr lang="tr-TR" sz="4000" b="1" dirty="0">
                <a:solidFill>
                  <a:srgbClr val="FF0000"/>
                </a:solidFill>
              </a:rPr>
              <a:t>en fazla </a:t>
            </a:r>
            <a:r>
              <a:rPr lang="tr-TR" sz="4000" b="1" dirty="0"/>
              <a:t>8 saat , haftada 6 günü geçmemek üzere 30 ila 40 saat arasında düzenlenebilir.</a:t>
            </a:r>
          </a:p>
          <a:p>
            <a:pPr algn="ctr"/>
            <a:endParaRPr lang="tr-TR" sz="4000" b="1" dirty="0"/>
          </a:p>
          <a:p>
            <a:pPr algn="ctr"/>
            <a:endParaRPr lang="tr-TR" sz="4000" b="1" dirty="0"/>
          </a:p>
          <a:p>
            <a:pPr algn="ctr"/>
            <a:endParaRPr lang="tr-TR" sz="4000" b="1" dirty="0"/>
          </a:p>
        </p:txBody>
      </p:sp>
      <p:sp>
        <p:nvSpPr>
          <p:cNvPr id="6" name="Slayt Numarası Yer Tutucusu 5"/>
          <p:cNvSpPr>
            <a:spLocks noGrp="1"/>
          </p:cNvSpPr>
          <p:nvPr>
            <p:ph type="sldNum" sz="quarter" idx="12"/>
          </p:nvPr>
        </p:nvSpPr>
        <p:spPr/>
        <p:txBody>
          <a:bodyPr/>
          <a:lstStyle/>
          <a:p>
            <a:fld id="{8380B8AA-CB20-4F70-8AB0-A17284E7BDD0}" type="slidenum">
              <a:rPr lang="tr-TR" sz="2800" b="1" smtClean="0"/>
              <a:pPr/>
              <a:t>30</a:t>
            </a:fld>
            <a:endParaRPr lang="tr-TR" sz="2800" b="1" dirty="0"/>
          </a:p>
        </p:txBody>
      </p:sp>
    </p:spTree>
    <p:extLst>
      <p:ext uri="{BB962C8B-B14F-4D97-AF65-F5344CB8AC3E}">
        <p14:creationId xmlns:p14="http://schemas.microsoft.com/office/powerpoint/2010/main" xmlns="" val="18658935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p:spPr>
      </p:pic>
    </p:spTree>
    <p:extLst>
      <p:ext uri="{BB962C8B-B14F-4D97-AF65-F5344CB8AC3E}">
        <p14:creationId xmlns:p14="http://schemas.microsoft.com/office/powerpoint/2010/main" xmlns="" val="2854938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96982" y="138868"/>
            <a:ext cx="12095018" cy="7377404"/>
          </a:xfrm>
          <a:prstGeom prst="rect">
            <a:avLst/>
          </a:prstGeom>
          <a:noFill/>
        </p:spPr>
        <p:txBody>
          <a:bodyPr wrap="square" rtlCol="0">
            <a:spAutoFit/>
          </a:bodyPr>
          <a:lstStyle/>
          <a:p>
            <a:pPr marL="0" lvl="1" algn="just">
              <a:lnSpc>
                <a:spcPct val="90000"/>
              </a:lnSpc>
              <a:buSzPct val="100000"/>
              <a:tabLst>
                <a:tab pos="88900" algn="l"/>
              </a:tabLst>
              <a:defRPr/>
            </a:pPr>
            <a:r>
              <a:rPr lang="tr-TR" sz="4400" b="1" i="1" dirty="0" smtClean="0">
                <a:solidFill>
                  <a:srgbClr val="0000FF"/>
                </a:solidFill>
                <a:latin typeface="Cambria" panose="02040503050406030204" pitchFamily="18" charset="0"/>
                <a:cs typeface="Arial" charset="0"/>
              </a:rPr>
              <a:t>Sigorta </a:t>
            </a:r>
            <a:r>
              <a:rPr lang="tr-TR" sz="4400" b="1" i="1" dirty="0">
                <a:solidFill>
                  <a:srgbClr val="0000FF"/>
                </a:solidFill>
                <a:latin typeface="Cambria" panose="02040503050406030204" pitchFamily="18" charset="0"/>
                <a:cs typeface="Arial" charset="0"/>
              </a:rPr>
              <a:t>Prim İşveren Hissesi Desteği </a:t>
            </a:r>
            <a:endParaRPr lang="tr-TR" sz="4400" b="1" i="1" dirty="0" smtClean="0">
              <a:solidFill>
                <a:srgbClr val="0000FF"/>
              </a:solidFill>
              <a:latin typeface="Cambria" panose="02040503050406030204" pitchFamily="18" charset="0"/>
              <a:cs typeface="Arial" charset="0"/>
            </a:endParaRPr>
          </a:p>
          <a:p>
            <a:pPr marL="0" lvl="1" algn="just">
              <a:lnSpc>
                <a:spcPct val="90000"/>
              </a:lnSpc>
              <a:buSzPct val="100000"/>
              <a:tabLst>
                <a:tab pos="88900" algn="l"/>
              </a:tabLst>
              <a:defRPr/>
            </a:pPr>
            <a:endParaRPr lang="tr-TR" sz="3600" b="1" i="1" dirty="0">
              <a:solidFill>
                <a:srgbClr val="0000FF"/>
              </a:solidFill>
              <a:latin typeface="Cambria" panose="02040503050406030204" pitchFamily="18" charset="0"/>
              <a:cs typeface="Arial" charset="0"/>
            </a:endParaRPr>
          </a:p>
          <a:p>
            <a:pPr marL="342900" lvl="1" indent="-342900" algn="just" fontAlgn="auto">
              <a:lnSpc>
                <a:spcPct val="90000"/>
              </a:lnSpc>
              <a:spcAft>
                <a:spcPts val="0"/>
              </a:spcAft>
              <a:buSzPct val="100000"/>
              <a:buFont typeface="Wingdings" panose="05000000000000000000" pitchFamily="2" charset="2"/>
              <a:buChar char="ü"/>
              <a:tabLst>
                <a:tab pos="88900" algn="l"/>
              </a:tabLst>
              <a:defRPr/>
            </a:pPr>
            <a:r>
              <a:rPr lang="tr-TR" sz="3000" b="1" dirty="0">
                <a:latin typeface="Cambria" panose="02040503050406030204" pitchFamily="18" charset="0"/>
                <a:cs typeface="Arial" charset="0"/>
              </a:rPr>
              <a:t>18 yaşından büyük, 29 yaşından küçük olmak, </a:t>
            </a:r>
            <a:endParaRPr lang="tr-TR" sz="3000" b="1" dirty="0" smtClean="0">
              <a:latin typeface="Cambria" panose="02040503050406030204" pitchFamily="18" charset="0"/>
              <a:cs typeface="Arial" charset="0"/>
            </a:endParaRPr>
          </a:p>
          <a:p>
            <a:pPr marL="342900" lvl="1" indent="-342900" algn="just" fontAlgn="auto">
              <a:lnSpc>
                <a:spcPct val="90000"/>
              </a:lnSpc>
              <a:spcAft>
                <a:spcPts val="0"/>
              </a:spcAft>
              <a:buSzPct val="100000"/>
              <a:buFont typeface="Wingdings" panose="05000000000000000000" pitchFamily="2" charset="2"/>
              <a:buChar char="ü"/>
              <a:tabLst>
                <a:tab pos="88900" algn="l"/>
              </a:tabLst>
              <a:defRPr/>
            </a:pPr>
            <a:r>
              <a:rPr lang="tr-TR" sz="3000" b="1" dirty="0" smtClean="0">
                <a:latin typeface="Cambria" panose="02040503050406030204" pitchFamily="18" charset="0"/>
                <a:cs typeface="Arial" charset="0"/>
              </a:rPr>
              <a:t>İŞKUR </a:t>
            </a:r>
            <a:r>
              <a:rPr lang="tr-TR" sz="3000" b="1" dirty="0">
                <a:latin typeface="Cambria" panose="02040503050406030204" pitchFamily="18" charset="0"/>
                <a:cs typeface="Arial" charset="0"/>
              </a:rPr>
              <a:t>programlarını </a:t>
            </a:r>
            <a:r>
              <a:rPr lang="tr-TR" sz="3000" b="1" dirty="0" smtClean="0">
                <a:latin typeface="Cambria" panose="02040503050406030204" pitchFamily="18" charset="0"/>
                <a:cs typeface="Arial" charset="0"/>
              </a:rPr>
              <a:t>tamamlamak,</a:t>
            </a:r>
          </a:p>
          <a:p>
            <a:pPr marL="342900" lvl="1" indent="-342900" algn="just" fontAlgn="auto">
              <a:lnSpc>
                <a:spcPct val="90000"/>
              </a:lnSpc>
              <a:spcAft>
                <a:spcPts val="0"/>
              </a:spcAft>
              <a:buSzPct val="100000"/>
              <a:buFont typeface="Wingdings" panose="05000000000000000000" pitchFamily="2" charset="2"/>
              <a:buChar char="ü"/>
              <a:tabLst>
                <a:tab pos="88900" algn="l"/>
              </a:tabLst>
              <a:defRPr/>
            </a:pPr>
            <a:r>
              <a:rPr lang="tr-TR" sz="3000" b="1" dirty="0" smtClean="0">
                <a:latin typeface="Cambria" panose="02040503050406030204" pitchFamily="18" charset="0"/>
                <a:cs typeface="Arial" charset="0"/>
              </a:rPr>
              <a:t>Programın </a:t>
            </a:r>
            <a:r>
              <a:rPr lang="tr-TR" sz="3000" b="1" dirty="0">
                <a:latin typeface="Cambria" panose="02040503050406030204" pitchFamily="18" charset="0"/>
                <a:cs typeface="Arial" charset="0"/>
              </a:rPr>
              <a:t>bitiminden sonra en geç 3 ay içerisinde programı tamamladıkları meslek alanında istihdam </a:t>
            </a:r>
            <a:r>
              <a:rPr lang="tr-TR" sz="3000" b="1" dirty="0" smtClean="0">
                <a:latin typeface="Cambria" panose="02040503050406030204" pitchFamily="18" charset="0"/>
                <a:cs typeface="Arial" charset="0"/>
              </a:rPr>
              <a:t>edilmek,</a:t>
            </a:r>
          </a:p>
          <a:p>
            <a:pPr marL="342900" lvl="1" indent="-342900" algn="just" fontAlgn="auto">
              <a:lnSpc>
                <a:spcPct val="90000"/>
              </a:lnSpc>
              <a:spcAft>
                <a:spcPts val="0"/>
              </a:spcAft>
              <a:buSzPct val="100000"/>
              <a:buFont typeface="Wingdings" panose="05000000000000000000" pitchFamily="2" charset="2"/>
              <a:buChar char="ü"/>
              <a:tabLst>
                <a:tab pos="88900" algn="l"/>
              </a:tabLst>
              <a:defRPr/>
            </a:pPr>
            <a:r>
              <a:rPr lang="tr-TR" sz="3000" b="1" dirty="0">
                <a:latin typeface="Cambria" panose="02040503050406030204" pitchFamily="18" charset="0"/>
                <a:cs typeface="Arial" charset="0"/>
              </a:rPr>
              <a:t>İ</a:t>
            </a:r>
            <a:r>
              <a:rPr lang="tr-TR" sz="3000" b="1" dirty="0" smtClean="0">
                <a:latin typeface="Cambria" panose="02040503050406030204" pitchFamily="18" charset="0"/>
                <a:cs typeface="Arial" charset="0"/>
              </a:rPr>
              <a:t>şe alındıkları tarihten önceki son 6 ayın ortalamasına ilave istihdam olması</a:t>
            </a:r>
          </a:p>
          <a:p>
            <a:pPr marL="0" lvl="1" algn="just">
              <a:lnSpc>
                <a:spcPct val="90000"/>
              </a:lnSpc>
              <a:buSzPct val="100000"/>
              <a:tabLst>
                <a:tab pos="88900" algn="l"/>
              </a:tabLst>
              <a:defRPr/>
            </a:pPr>
            <a:r>
              <a:rPr lang="tr-TR" sz="4000" b="1" dirty="0" smtClean="0">
                <a:solidFill>
                  <a:srgbClr val="0000CC"/>
                </a:solidFill>
                <a:latin typeface="Cambria" panose="02040503050406030204" pitchFamily="18" charset="0"/>
                <a:cs typeface="Arial" charset="0"/>
              </a:rPr>
              <a:t>İşe </a:t>
            </a:r>
            <a:r>
              <a:rPr lang="tr-TR" sz="4000" b="1" dirty="0">
                <a:solidFill>
                  <a:srgbClr val="0000CC"/>
                </a:solidFill>
                <a:latin typeface="Cambria" panose="02040503050406030204" pitchFamily="18" charset="0"/>
                <a:cs typeface="Arial" charset="0"/>
              </a:rPr>
              <a:t>alındıkları işyerinin faaliyet gösterdiği sektör; </a:t>
            </a:r>
            <a:r>
              <a:rPr lang="tr-TR" sz="4000" b="1" dirty="0" smtClean="0">
                <a:solidFill>
                  <a:srgbClr val="0000CC"/>
                </a:solidFill>
                <a:latin typeface="Cambria" panose="02040503050406030204" pitchFamily="18" charset="0"/>
                <a:cs typeface="Arial" charset="0"/>
              </a:rPr>
              <a:t> </a:t>
            </a:r>
            <a:endParaRPr lang="tr-TR" sz="4000" b="1" dirty="0">
              <a:solidFill>
                <a:srgbClr val="0000CC"/>
              </a:solidFill>
              <a:latin typeface="Cambria" panose="02040503050406030204" pitchFamily="18" charset="0"/>
              <a:cs typeface="Arial" charset="0"/>
            </a:endParaRPr>
          </a:p>
          <a:p>
            <a:pPr marL="742950" lvl="2" indent="-342900" algn="just" fontAlgn="auto">
              <a:lnSpc>
                <a:spcPct val="90000"/>
              </a:lnSpc>
              <a:spcAft>
                <a:spcPts val="0"/>
              </a:spcAft>
              <a:buSzPct val="100000"/>
              <a:buFont typeface="Arial" charset="0"/>
              <a:buChar char="•"/>
              <a:tabLst>
                <a:tab pos="88900" algn="l"/>
              </a:tabLst>
              <a:defRPr/>
            </a:pPr>
            <a:r>
              <a:rPr lang="tr-TR" sz="3000" b="1" dirty="0">
                <a:latin typeface="Cambria" panose="02040503050406030204" pitchFamily="18" charset="0"/>
                <a:cs typeface="Arial" charset="0"/>
              </a:rPr>
              <a:t>İ</a:t>
            </a:r>
            <a:r>
              <a:rPr lang="tr-TR" sz="3000" b="1" dirty="0" smtClean="0">
                <a:latin typeface="Cambria" panose="02040503050406030204" pitchFamily="18" charset="0"/>
                <a:cs typeface="Arial" charset="0"/>
              </a:rPr>
              <a:t>malat </a:t>
            </a:r>
            <a:r>
              <a:rPr lang="tr-TR" sz="3000" b="1" dirty="0">
                <a:latin typeface="Cambria" panose="02040503050406030204" pitchFamily="18" charset="0"/>
                <a:cs typeface="Arial" charset="0"/>
              </a:rPr>
              <a:t>sanayinde </a:t>
            </a:r>
            <a:r>
              <a:rPr lang="tr-TR" sz="3000" b="1" dirty="0" smtClean="0">
                <a:latin typeface="Cambria" panose="02040503050406030204" pitchFamily="18" charset="0"/>
                <a:cs typeface="Arial" charset="0"/>
              </a:rPr>
              <a:t>ise; 42 aya kadar </a:t>
            </a:r>
            <a:endParaRPr lang="tr-TR" sz="3000" b="1" dirty="0">
              <a:latin typeface="Cambria" panose="02040503050406030204" pitchFamily="18" charset="0"/>
              <a:cs typeface="Arial" charset="0"/>
            </a:endParaRPr>
          </a:p>
          <a:p>
            <a:pPr marL="742950" lvl="2" indent="-342900" algn="just" fontAlgn="auto">
              <a:lnSpc>
                <a:spcPct val="90000"/>
              </a:lnSpc>
              <a:spcAft>
                <a:spcPts val="0"/>
              </a:spcAft>
              <a:buSzPct val="100000"/>
              <a:buFont typeface="Arial" charset="0"/>
              <a:buChar char="•"/>
              <a:tabLst>
                <a:tab pos="88900" algn="l"/>
              </a:tabLst>
              <a:defRPr/>
            </a:pPr>
            <a:r>
              <a:rPr lang="tr-TR" sz="3000" b="1" dirty="0">
                <a:latin typeface="Cambria" panose="02040503050406030204" pitchFamily="18" charset="0"/>
                <a:cs typeface="Arial" charset="0"/>
              </a:rPr>
              <a:t>Diğer sektörlerde </a:t>
            </a:r>
            <a:r>
              <a:rPr lang="tr-TR" sz="3000" b="1" dirty="0" smtClean="0">
                <a:latin typeface="Cambria" panose="02040503050406030204" pitchFamily="18" charset="0"/>
                <a:cs typeface="Arial" charset="0"/>
              </a:rPr>
              <a:t>ise; 30 aya kadar</a:t>
            </a:r>
            <a:endParaRPr lang="tr-TR" sz="3000" b="1" dirty="0">
              <a:latin typeface="Cambria" panose="02040503050406030204" pitchFamily="18" charset="0"/>
              <a:cs typeface="Arial" charset="0"/>
            </a:endParaRPr>
          </a:p>
          <a:p>
            <a:pPr marL="0" lvl="1" algn="just">
              <a:lnSpc>
                <a:spcPct val="90000"/>
              </a:lnSpc>
              <a:buSzPct val="100000"/>
              <a:tabLst>
                <a:tab pos="88900" algn="l"/>
              </a:tabLst>
              <a:defRPr/>
            </a:pPr>
            <a:r>
              <a:rPr lang="tr-TR" sz="3000" b="1" dirty="0">
                <a:latin typeface="Cambria" panose="02040503050406030204" pitchFamily="18" charset="0"/>
                <a:cs typeface="Arial" charset="0"/>
              </a:rPr>
              <a:t>sigorta primlerinin işveren hisselerine ait </a:t>
            </a:r>
            <a:r>
              <a:rPr lang="tr-TR" sz="3000" b="1" dirty="0" smtClean="0">
                <a:latin typeface="Cambria" panose="02040503050406030204" pitchFamily="18" charset="0"/>
                <a:cs typeface="Arial" charset="0"/>
              </a:rPr>
              <a:t>tutarı(</a:t>
            </a:r>
            <a:r>
              <a:rPr lang="tr-TR" sz="3600" b="1" dirty="0" smtClean="0">
                <a:solidFill>
                  <a:srgbClr val="C00000"/>
                </a:solidFill>
                <a:latin typeface="Cambria" panose="02040503050406030204" pitchFamily="18" charset="0"/>
                <a:cs typeface="Arial" charset="0"/>
              </a:rPr>
              <a:t>524,47TL</a:t>
            </a:r>
            <a:r>
              <a:rPr lang="tr-TR" sz="3000" b="1" dirty="0" smtClean="0">
                <a:latin typeface="Cambria" panose="02040503050406030204" pitchFamily="18" charset="0"/>
                <a:cs typeface="Arial" charset="0"/>
              </a:rPr>
              <a:t> İLA </a:t>
            </a:r>
            <a:r>
              <a:rPr lang="tr-TR" sz="3000" b="1" dirty="0" smtClean="0">
                <a:solidFill>
                  <a:srgbClr val="C00000"/>
                </a:solidFill>
                <a:latin typeface="Cambria" panose="02040503050406030204" pitchFamily="18" charset="0"/>
                <a:cs typeface="Arial" charset="0"/>
              </a:rPr>
              <a:t>3.933,54TL</a:t>
            </a:r>
            <a:r>
              <a:rPr lang="tr-TR" sz="3000" b="1" dirty="0" smtClean="0">
                <a:latin typeface="Cambria" panose="02040503050406030204" pitchFamily="18" charset="0"/>
                <a:cs typeface="Arial" charset="0"/>
              </a:rPr>
              <a:t>)  </a:t>
            </a:r>
            <a:r>
              <a:rPr lang="tr-TR" sz="3000" b="1" dirty="0">
                <a:latin typeface="Cambria" panose="02040503050406030204" pitchFamily="18" charset="0"/>
                <a:cs typeface="Arial" charset="0"/>
              </a:rPr>
              <a:t>İşsizlik Sigortası Fonundan karşılanıyor </a:t>
            </a:r>
            <a:r>
              <a:rPr lang="tr-TR" sz="3000" b="1" dirty="0" smtClean="0">
                <a:latin typeface="Cambria" panose="02040503050406030204" pitchFamily="18" charset="0"/>
                <a:cs typeface="Arial" charset="0"/>
              </a:rPr>
              <a:t>.</a:t>
            </a:r>
            <a:endParaRPr lang="tr-TR" sz="3000" b="1" dirty="0">
              <a:latin typeface="Cambria" panose="02040503050406030204" pitchFamily="18" charset="0"/>
              <a:cs typeface="Arial" charset="0"/>
            </a:endParaRPr>
          </a:p>
          <a:p>
            <a:endParaRPr lang="tr-TR" sz="3000" dirty="0"/>
          </a:p>
          <a:p>
            <a:endParaRPr lang="tr-TR" sz="3000" dirty="0"/>
          </a:p>
          <a:p>
            <a:endParaRPr lang="tr-TR" sz="3000" dirty="0"/>
          </a:p>
        </p:txBody>
      </p:sp>
      <p:sp>
        <p:nvSpPr>
          <p:cNvPr id="6" name="Slayt Numarası Yer Tutucusu 5"/>
          <p:cNvSpPr>
            <a:spLocks noGrp="1"/>
          </p:cNvSpPr>
          <p:nvPr>
            <p:ph type="sldNum" sz="quarter" idx="12"/>
          </p:nvPr>
        </p:nvSpPr>
        <p:spPr/>
        <p:txBody>
          <a:bodyPr/>
          <a:lstStyle/>
          <a:p>
            <a:fld id="{8380B8AA-CB20-4F70-8AB0-A17284E7BDD0}" type="slidenum">
              <a:rPr lang="tr-TR" sz="2800" b="1" smtClean="0"/>
              <a:pPr/>
              <a:t>32</a:t>
            </a:fld>
            <a:endParaRPr lang="tr-TR" sz="2800" b="1" dirty="0"/>
          </a:p>
        </p:txBody>
      </p:sp>
    </p:spTree>
    <p:extLst>
      <p:ext uri="{BB962C8B-B14F-4D97-AF65-F5344CB8AC3E}">
        <p14:creationId xmlns:p14="http://schemas.microsoft.com/office/powerpoint/2010/main" xmlns="" val="10689793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96982" y="138868"/>
            <a:ext cx="12095018" cy="6241709"/>
          </a:xfrm>
          <a:prstGeom prst="rect">
            <a:avLst/>
          </a:prstGeom>
          <a:noFill/>
        </p:spPr>
        <p:txBody>
          <a:bodyPr wrap="square" rtlCol="0">
            <a:spAutoFit/>
          </a:bodyPr>
          <a:lstStyle/>
          <a:p>
            <a:pPr marL="0" lvl="1" algn="just">
              <a:lnSpc>
                <a:spcPct val="90000"/>
              </a:lnSpc>
              <a:buSzPct val="100000"/>
              <a:tabLst>
                <a:tab pos="88900" algn="l"/>
              </a:tabLst>
              <a:defRPr/>
            </a:pPr>
            <a:r>
              <a:rPr lang="tr-TR" sz="4400" b="1" i="1" dirty="0" smtClean="0">
                <a:solidFill>
                  <a:srgbClr val="0000FF"/>
                </a:solidFill>
                <a:latin typeface="Cambria" panose="02040503050406030204" pitchFamily="18" charset="0"/>
                <a:cs typeface="Arial" charset="0"/>
              </a:rPr>
              <a:t>İLAVE İSTİHDAM DESTEĞİ</a:t>
            </a:r>
          </a:p>
          <a:p>
            <a:pPr marL="0" lvl="1" algn="just">
              <a:lnSpc>
                <a:spcPct val="90000"/>
              </a:lnSpc>
              <a:buSzPct val="100000"/>
              <a:tabLst>
                <a:tab pos="88900" algn="l"/>
              </a:tabLst>
              <a:defRPr/>
            </a:pPr>
            <a:endParaRPr lang="tr-TR" sz="3000" b="1" dirty="0" smtClean="0">
              <a:latin typeface="Cambria" panose="02040503050406030204" pitchFamily="18" charset="0"/>
              <a:cs typeface="Arial" charset="0"/>
            </a:endParaRPr>
          </a:p>
          <a:p>
            <a:pPr marL="0" lvl="1" algn="just">
              <a:lnSpc>
                <a:spcPct val="90000"/>
              </a:lnSpc>
              <a:buSzPct val="100000"/>
              <a:tabLst>
                <a:tab pos="88900" algn="l"/>
              </a:tabLst>
              <a:defRPr/>
            </a:pPr>
            <a:r>
              <a:rPr lang="tr-TR" sz="3000" b="1" dirty="0" smtClean="0">
                <a:latin typeface="Cambria" panose="02040503050406030204" pitchFamily="18" charset="0"/>
                <a:cs typeface="Arial" charset="0"/>
              </a:rPr>
              <a:t>İŞE ALINDIKLARI AYDAN ÖNCEKİ ÜÇ AYDA 10 GÜNDEN FAZLA SİGORTASI BULUNMAYAN </a:t>
            </a:r>
          </a:p>
          <a:p>
            <a:pPr marL="0" lvl="1" algn="just">
              <a:lnSpc>
                <a:spcPct val="90000"/>
              </a:lnSpc>
              <a:buSzPct val="100000"/>
              <a:tabLst>
                <a:tab pos="88900" algn="l"/>
              </a:tabLst>
              <a:defRPr/>
            </a:pPr>
            <a:r>
              <a:rPr lang="tr-TR" sz="3000" b="1" dirty="0" smtClean="0">
                <a:latin typeface="Cambria" panose="02040503050406030204" pitchFamily="18" charset="0"/>
                <a:cs typeface="Arial" charset="0"/>
              </a:rPr>
              <a:t>İŞKURA KAYITLI KİŞİLER YARARLANABİLİR</a:t>
            </a:r>
          </a:p>
          <a:p>
            <a:pPr marL="0" lvl="1" algn="just">
              <a:lnSpc>
                <a:spcPct val="90000"/>
              </a:lnSpc>
              <a:buSzPct val="100000"/>
              <a:tabLst>
                <a:tab pos="88900" algn="l"/>
              </a:tabLst>
              <a:defRPr/>
            </a:pPr>
            <a:r>
              <a:rPr lang="tr-TR" sz="3000" b="1" dirty="0" smtClean="0">
                <a:latin typeface="Cambria" panose="02040503050406030204" pitchFamily="18" charset="0"/>
                <a:cs typeface="Arial" charset="0"/>
              </a:rPr>
              <a:t>31.12.2020 TARİHİNE KADAR GEÇERLİDİR</a:t>
            </a:r>
          </a:p>
          <a:p>
            <a:pPr marL="0" lvl="1" algn="just">
              <a:lnSpc>
                <a:spcPct val="90000"/>
              </a:lnSpc>
              <a:buSzPct val="100000"/>
              <a:tabLst>
                <a:tab pos="88900" algn="l"/>
              </a:tabLst>
              <a:defRPr/>
            </a:pPr>
            <a:endParaRPr lang="tr-TR" sz="3000" b="1" dirty="0">
              <a:latin typeface="Cambria" panose="02040503050406030204" pitchFamily="18" charset="0"/>
              <a:cs typeface="Arial" charset="0"/>
            </a:endParaRPr>
          </a:p>
          <a:p>
            <a:pPr marL="0" lvl="1" algn="just">
              <a:lnSpc>
                <a:spcPct val="90000"/>
              </a:lnSpc>
              <a:buSzPct val="100000"/>
              <a:tabLst>
                <a:tab pos="88900" algn="l"/>
              </a:tabLst>
              <a:defRPr/>
            </a:pPr>
            <a:r>
              <a:rPr lang="tr-TR" sz="3000" b="1" dirty="0" smtClean="0">
                <a:latin typeface="Cambria" panose="02040503050406030204" pitchFamily="18" charset="0"/>
                <a:cs typeface="Arial" charset="0"/>
              </a:rPr>
              <a:t>SİGORTALININ İŞE GİRİŞ TARİHİNDEN ÖNCEKİ TAKVİM YILINA İLİŞKİN İŞE ALINDIKLARI İŞYERİNDEN BİLDİRİLEN AYLIK PRİM VE HİZMET BELGELERİNDEKİ ORTALAMAYA İLAVE OLARAK ÇALIŞTIRILMASINDA GEÇERLİDİR.</a:t>
            </a:r>
            <a:endParaRPr lang="tr-TR" sz="3000" b="1" dirty="0">
              <a:latin typeface="Cambria" panose="02040503050406030204" pitchFamily="18" charset="0"/>
              <a:cs typeface="Arial" charset="0"/>
            </a:endParaRPr>
          </a:p>
          <a:p>
            <a:endParaRPr lang="tr-TR" sz="3000" dirty="0"/>
          </a:p>
          <a:p>
            <a:endParaRPr lang="tr-TR" sz="3000" dirty="0"/>
          </a:p>
          <a:p>
            <a:endParaRPr lang="tr-TR" sz="3000" dirty="0"/>
          </a:p>
        </p:txBody>
      </p:sp>
      <p:sp>
        <p:nvSpPr>
          <p:cNvPr id="6" name="Slayt Numarası Yer Tutucusu 5"/>
          <p:cNvSpPr>
            <a:spLocks noGrp="1"/>
          </p:cNvSpPr>
          <p:nvPr>
            <p:ph type="sldNum" sz="quarter" idx="12"/>
          </p:nvPr>
        </p:nvSpPr>
        <p:spPr/>
        <p:txBody>
          <a:bodyPr/>
          <a:lstStyle/>
          <a:p>
            <a:fld id="{8380B8AA-CB20-4F70-8AB0-A17284E7BDD0}" type="slidenum">
              <a:rPr lang="tr-TR" sz="2800" b="1" smtClean="0"/>
              <a:pPr/>
              <a:t>33</a:t>
            </a:fld>
            <a:endParaRPr lang="tr-TR" sz="2800" b="1" dirty="0"/>
          </a:p>
        </p:txBody>
      </p:sp>
    </p:spTree>
    <p:extLst>
      <p:ext uri="{BB962C8B-B14F-4D97-AF65-F5344CB8AC3E}">
        <p14:creationId xmlns:p14="http://schemas.microsoft.com/office/powerpoint/2010/main" xmlns="" val="1559142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96982" y="138868"/>
            <a:ext cx="12095018" cy="6241709"/>
          </a:xfrm>
          <a:prstGeom prst="rect">
            <a:avLst/>
          </a:prstGeom>
          <a:noFill/>
        </p:spPr>
        <p:txBody>
          <a:bodyPr wrap="square" rtlCol="0">
            <a:spAutoFit/>
          </a:bodyPr>
          <a:lstStyle/>
          <a:p>
            <a:pPr marL="0" lvl="1" algn="just">
              <a:lnSpc>
                <a:spcPct val="90000"/>
              </a:lnSpc>
              <a:buSzPct val="100000"/>
              <a:tabLst>
                <a:tab pos="88900" algn="l"/>
              </a:tabLst>
              <a:defRPr/>
            </a:pPr>
            <a:r>
              <a:rPr lang="tr-TR" sz="4400" b="1" i="1" dirty="0" smtClean="0">
                <a:solidFill>
                  <a:srgbClr val="0000FF"/>
                </a:solidFill>
                <a:latin typeface="Cambria" panose="02040503050406030204" pitchFamily="18" charset="0"/>
                <a:cs typeface="Arial" charset="0"/>
              </a:rPr>
              <a:t>İLAVE İSTİHDAM DESTEĞİ</a:t>
            </a:r>
          </a:p>
          <a:p>
            <a:pPr marL="0" lvl="1" algn="just">
              <a:lnSpc>
                <a:spcPct val="90000"/>
              </a:lnSpc>
              <a:buSzPct val="100000"/>
              <a:tabLst>
                <a:tab pos="88900" algn="l"/>
              </a:tabLst>
              <a:defRPr/>
            </a:pPr>
            <a:endParaRPr lang="tr-TR" sz="3000" b="1" dirty="0" smtClean="0">
              <a:latin typeface="Cambria" panose="02040503050406030204" pitchFamily="18" charset="0"/>
              <a:cs typeface="Arial" charset="0"/>
            </a:endParaRPr>
          </a:p>
          <a:p>
            <a:pPr marL="0" lvl="1" algn="just">
              <a:lnSpc>
                <a:spcPct val="90000"/>
              </a:lnSpc>
              <a:buSzPct val="100000"/>
              <a:tabLst>
                <a:tab pos="88900" algn="l"/>
              </a:tabLst>
              <a:defRPr/>
            </a:pPr>
            <a:r>
              <a:rPr lang="tr-TR" sz="3000" b="1" dirty="0" smtClean="0">
                <a:solidFill>
                  <a:srgbClr val="0000FF"/>
                </a:solidFill>
                <a:latin typeface="Cambria" panose="02040503050406030204" pitchFamily="18" charset="0"/>
                <a:cs typeface="Arial" charset="0"/>
              </a:rPr>
              <a:t>İMALAT VEYA BİLİŞİM SEKTÖRÜ</a:t>
            </a:r>
          </a:p>
          <a:p>
            <a:pPr marL="0" lvl="1" algn="just">
              <a:lnSpc>
                <a:spcPct val="90000"/>
              </a:lnSpc>
              <a:buSzPct val="100000"/>
              <a:tabLst>
                <a:tab pos="88900" algn="l"/>
              </a:tabLst>
              <a:defRPr/>
            </a:pPr>
            <a:r>
              <a:rPr lang="tr-TR" sz="3000" b="1" dirty="0" smtClean="0">
                <a:latin typeface="Cambria" panose="02040503050406030204" pitchFamily="18" charset="0"/>
                <a:cs typeface="Arial" charset="0"/>
              </a:rPr>
              <a:t>İLAVE İSTİHDAM EDİLECEK HER BİR SİGORTALININ 6.822,40TL’YE KADARKİ PRİME ESAS KAZANÇ TUTARI İÇİN ÖDEYECEKLERİ TÜM PRİMLER İLE 153,74 TL’LİK DAMGA VE GELİR VERGİSİ KARŞILANACAKTIR.(TOPLAMDA </a:t>
            </a:r>
            <a:r>
              <a:rPr lang="tr-TR" sz="3000" b="1" dirty="0" smtClean="0">
                <a:solidFill>
                  <a:srgbClr val="C00000"/>
                </a:solidFill>
                <a:latin typeface="Cambria" panose="02040503050406030204" pitchFamily="18" charset="0"/>
                <a:cs typeface="Arial" charset="0"/>
              </a:rPr>
              <a:t>1.113,14</a:t>
            </a:r>
            <a:r>
              <a:rPr lang="tr-TR" sz="3000" b="1" dirty="0" smtClean="0">
                <a:latin typeface="Cambria" panose="02040503050406030204" pitchFamily="18" charset="0"/>
                <a:cs typeface="Arial" charset="0"/>
              </a:rPr>
              <a:t>   İLA    </a:t>
            </a:r>
            <a:r>
              <a:rPr lang="tr-TR" sz="3000" b="1" dirty="0" smtClean="0">
                <a:solidFill>
                  <a:srgbClr val="C00000"/>
                </a:solidFill>
                <a:latin typeface="Cambria" panose="02040503050406030204" pitchFamily="18" charset="0"/>
                <a:cs typeface="Arial" charset="0"/>
              </a:rPr>
              <a:t>2.712,14</a:t>
            </a:r>
            <a:r>
              <a:rPr lang="tr-TR" sz="3000" b="1" dirty="0" smtClean="0">
                <a:latin typeface="Cambria" panose="02040503050406030204" pitchFamily="18" charset="0"/>
                <a:cs typeface="Arial" charset="0"/>
              </a:rPr>
              <a:t> TL)</a:t>
            </a:r>
          </a:p>
          <a:p>
            <a:pPr marL="0" lvl="1" algn="just">
              <a:lnSpc>
                <a:spcPct val="90000"/>
              </a:lnSpc>
              <a:buSzPct val="100000"/>
              <a:tabLst>
                <a:tab pos="88900" algn="l"/>
              </a:tabLst>
              <a:defRPr/>
            </a:pPr>
            <a:endParaRPr lang="tr-TR" sz="3000" b="1" dirty="0" smtClean="0">
              <a:solidFill>
                <a:srgbClr val="0000FF"/>
              </a:solidFill>
              <a:latin typeface="Cambria" panose="02040503050406030204" pitchFamily="18" charset="0"/>
              <a:cs typeface="Arial" charset="0"/>
            </a:endParaRPr>
          </a:p>
          <a:p>
            <a:pPr marL="0" lvl="1" algn="just">
              <a:lnSpc>
                <a:spcPct val="90000"/>
              </a:lnSpc>
              <a:buSzPct val="100000"/>
              <a:tabLst>
                <a:tab pos="88900" algn="l"/>
              </a:tabLst>
              <a:defRPr/>
            </a:pPr>
            <a:r>
              <a:rPr lang="tr-TR" sz="3000" b="1" dirty="0" smtClean="0">
                <a:solidFill>
                  <a:srgbClr val="0000FF"/>
                </a:solidFill>
                <a:latin typeface="Cambria" panose="02040503050406030204" pitchFamily="18" charset="0"/>
                <a:cs typeface="Arial" charset="0"/>
              </a:rPr>
              <a:t>DİĞER SEKTÖRLERDE</a:t>
            </a:r>
          </a:p>
          <a:p>
            <a:pPr marL="0" lvl="1" algn="just">
              <a:lnSpc>
                <a:spcPct val="90000"/>
              </a:lnSpc>
              <a:buSzPct val="100000"/>
              <a:tabLst>
                <a:tab pos="88900" algn="l"/>
              </a:tabLst>
              <a:defRPr/>
            </a:pPr>
            <a:r>
              <a:rPr lang="tr-TR" sz="3000" b="1" dirty="0" smtClean="0">
                <a:latin typeface="Cambria" panose="02040503050406030204" pitchFamily="18" charset="0"/>
                <a:cs typeface="Arial" charset="0"/>
              </a:rPr>
              <a:t>153,74 TL’LİK DAMGA VE GELİR VERGİSİ İLE BİRLİKTE TOPLAMDA       </a:t>
            </a:r>
            <a:r>
              <a:rPr lang="tr-TR" sz="3000" b="1" dirty="0" smtClean="0">
                <a:solidFill>
                  <a:srgbClr val="C00000"/>
                </a:solidFill>
                <a:latin typeface="Cambria" panose="02040503050406030204" pitchFamily="18" charset="0"/>
                <a:cs typeface="Arial" charset="0"/>
              </a:rPr>
              <a:t>1.113,40 </a:t>
            </a:r>
            <a:r>
              <a:rPr lang="tr-TR" sz="3000" b="1" dirty="0" smtClean="0">
                <a:latin typeface="Cambria" panose="02040503050406030204" pitchFamily="18" charset="0"/>
                <a:cs typeface="Arial" charset="0"/>
              </a:rPr>
              <a:t>TL PRİM KARŞILANACAKTIR.</a:t>
            </a:r>
            <a:endParaRPr lang="tr-TR" sz="3000" b="1" dirty="0">
              <a:latin typeface="Cambria" panose="02040503050406030204" pitchFamily="18" charset="0"/>
              <a:cs typeface="Arial" charset="0"/>
            </a:endParaRPr>
          </a:p>
          <a:p>
            <a:endParaRPr lang="tr-TR" sz="3000" dirty="0"/>
          </a:p>
          <a:p>
            <a:endParaRPr lang="tr-TR" sz="3000" dirty="0"/>
          </a:p>
          <a:p>
            <a:endParaRPr lang="tr-TR" sz="3000" dirty="0"/>
          </a:p>
        </p:txBody>
      </p:sp>
      <p:sp>
        <p:nvSpPr>
          <p:cNvPr id="6" name="Slayt Numarası Yer Tutucusu 5"/>
          <p:cNvSpPr>
            <a:spLocks noGrp="1"/>
          </p:cNvSpPr>
          <p:nvPr>
            <p:ph type="sldNum" sz="quarter" idx="12"/>
          </p:nvPr>
        </p:nvSpPr>
        <p:spPr/>
        <p:txBody>
          <a:bodyPr/>
          <a:lstStyle/>
          <a:p>
            <a:fld id="{8380B8AA-CB20-4F70-8AB0-A17284E7BDD0}" type="slidenum">
              <a:rPr lang="tr-TR" sz="2800" b="1" smtClean="0"/>
              <a:pPr/>
              <a:t>34</a:t>
            </a:fld>
            <a:endParaRPr lang="tr-TR" sz="2800" b="1" dirty="0"/>
          </a:p>
        </p:txBody>
      </p:sp>
    </p:spTree>
    <p:extLst>
      <p:ext uri="{BB962C8B-B14F-4D97-AF65-F5344CB8AC3E}">
        <p14:creationId xmlns:p14="http://schemas.microsoft.com/office/powerpoint/2010/main" xmlns="" val="37647478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96982" y="138868"/>
            <a:ext cx="12095018" cy="5438412"/>
          </a:xfrm>
          <a:prstGeom prst="rect">
            <a:avLst/>
          </a:prstGeom>
          <a:noFill/>
        </p:spPr>
        <p:txBody>
          <a:bodyPr wrap="square" rtlCol="0">
            <a:spAutoFit/>
          </a:bodyPr>
          <a:lstStyle/>
          <a:p>
            <a:pPr marL="0" lvl="1" algn="just">
              <a:lnSpc>
                <a:spcPct val="90000"/>
              </a:lnSpc>
              <a:buSzPct val="100000"/>
              <a:tabLst>
                <a:tab pos="88900" algn="l"/>
              </a:tabLst>
              <a:defRPr/>
            </a:pPr>
            <a:r>
              <a:rPr lang="tr-TR" sz="4400" b="1" i="1" dirty="0" smtClean="0">
                <a:solidFill>
                  <a:srgbClr val="0000FF"/>
                </a:solidFill>
                <a:latin typeface="Cambria" panose="02040503050406030204" pitchFamily="18" charset="0"/>
                <a:cs typeface="Arial" charset="0"/>
              </a:rPr>
              <a:t>İLAVE İSTİHDAM DESTEĞİ</a:t>
            </a:r>
          </a:p>
          <a:p>
            <a:pPr marL="0" lvl="1" algn="just">
              <a:lnSpc>
                <a:spcPct val="90000"/>
              </a:lnSpc>
              <a:buSzPct val="100000"/>
              <a:tabLst>
                <a:tab pos="88900" algn="l"/>
              </a:tabLst>
              <a:defRPr/>
            </a:pPr>
            <a:endParaRPr lang="tr-TR" sz="3000" b="1" dirty="0" smtClean="0">
              <a:latin typeface="Cambria" panose="02040503050406030204" pitchFamily="18" charset="0"/>
              <a:cs typeface="Arial" charset="0"/>
            </a:endParaRPr>
          </a:p>
          <a:p>
            <a:pPr marL="0" lvl="1" algn="just">
              <a:lnSpc>
                <a:spcPct val="90000"/>
              </a:lnSpc>
              <a:buSzPct val="100000"/>
              <a:tabLst>
                <a:tab pos="88900" algn="l"/>
              </a:tabLst>
              <a:defRPr/>
            </a:pPr>
            <a:endParaRPr lang="tr-TR" sz="3000" b="1" dirty="0" smtClean="0">
              <a:solidFill>
                <a:srgbClr val="0000FF"/>
              </a:solidFill>
              <a:latin typeface="Cambria" panose="02040503050406030204" pitchFamily="18" charset="0"/>
              <a:cs typeface="Arial" charset="0"/>
            </a:endParaRPr>
          </a:p>
          <a:p>
            <a:pPr marL="0" lvl="1" algn="just">
              <a:lnSpc>
                <a:spcPct val="90000"/>
              </a:lnSpc>
              <a:buSzPct val="100000"/>
              <a:tabLst>
                <a:tab pos="88900" algn="l"/>
              </a:tabLst>
              <a:defRPr/>
            </a:pPr>
            <a:r>
              <a:rPr lang="tr-TR" sz="3000" b="1" dirty="0" smtClean="0">
                <a:solidFill>
                  <a:srgbClr val="0000FF"/>
                </a:solidFill>
                <a:latin typeface="Cambria" panose="02040503050406030204" pitchFamily="18" charset="0"/>
                <a:cs typeface="Arial" charset="0"/>
              </a:rPr>
              <a:t>DESTEK SÜRESİ</a:t>
            </a:r>
          </a:p>
          <a:p>
            <a:pPr marL="0" lvl="1" algn="just">
              <a:lnSpc>
                <a:spcPct val="90000"/>
              </a:lnSpc>
              <a:buSzPct val="100000"/>
              <a:tabLst>
                <a:tab pos="88900" algn="l"/>
              </a:tabLst>
              <a:defRPr/>
            </a:pPr>
            <a:endParaRPr lang="tr-TR" sz="3000" b="1" dirty="0" smtClean="0">
              <a:latin typeface="Cambria" panose="02040503050406030204" pitchFamily="18" charset="0"/>
              <a:cs typeface="Arial" charset="0"/>
            </a:endParaRPr>
          </a:p>
          <a:p>
            <a:pPr marL="0" lvl="1" algn="just">
              <a:lnSpc>
                <a:spcPct val="90000"/>
              </a:lnSpc>
              <a:buSzPct val="100000"/>
              <a:tabLst>
                <a:tab pos="88900" algn="l"/>
              </a:tabLst>
              <a:defRPr/>
            </a:pPr>
            <a:r>
              <a:rPr lang="tr-TR" sz="3000" b="1" dirty="0" smtClean="0">
                <a:latin typeface="Cambria" panose="02040503050406030204" pitchFamily="18" charset="0"/>
                <a:cs typeface="Arial" charset="0"/>
              </a:rPr>
              <a:t>25 YAŞINDAN KÜÇÜK ERKEK , 18 YAŞINDAN BÜYÜK KADIN VE KURUMA KAYITLI ENGELLİ OLMASI DURUMUNDA </a:t>
            </a:r>
            <a:r>
              <a:rPr lang="tr-TR" sz="4800" b="1" dirty="0" smtClean="0">
                <a:solidFill>
                  <a:srgbClr val="C00000"/>
                </a:solidFill>
                <a:latin typeface="Cambria" panose="02040503050406030204" pitchFamily="18" charset="0"/>
                <a:cs typeface="Arial" charset="0"/>
              </a:rPr>
              <a:t>18</a:t>
            </a:r>
            <a:r>
              <a:rPr lang="tr-TR" sz="3000" b="1" dirty="0" smtClean="0">
                <a:latin typeface="Cambria" panose="02040503050406030204" pitchFamily="18" charset="0"/>
                <a:cs typeface="Arial" charset="0"/>
              </a:rPr>
              <a:t> AY SÜREYLE</a:t>
            </a:r>
          </a:p>
          <a:p>
            <a:pPr marL="0" lvl="1" algn="just">
              <a:lnSpc>
                <a:spcPct val="90000"/>
              </a:lnSpc>
              <a:buSzPct val="100000"/>
              <a:tabLst>
                <a:tab pos="88900" algn="l"/>
              </a:tabLst>
              <a:defRPr/>
            </a:pPr>
            <a:r>
              <a:rPr lang="tr-TR" sz="3000" b="1" dirty="0" smtClean="0">
                <a:latin typeface="Cambria" panose="02040503050406030204" pitchFamily="18" charset="0"/>
                <a:cs typeface="Arial" charset="0"/>
              </a:rPr>
              <a:t>25 YAŞINDAN BÜYÜK ERKEK İSE </a:t>
            </a:r>
            <a:r>
              <a:rPr lang="tr-TR" sz="4400" b="1" dirty="0" smtClean="0">
                <a:solidFill>
                  <a:srgbClr val="C00000"/>
                </a:solidFill>
                <a:latin typeface="Cambria" panose="02040503050406030204" pitchFamily="18" charset="0"/>
                <a:cs typeface="Arial" charset="0"/>
              </a:rPr>
              <a:t>12</a:t>
            </a:r>
            <a:r>
              <a:rPr lang="tr-TR" sz="3000" b="1" dirty="0" smtClean="0">
                <a:latin typeface="Cambria" panose="02040503050406030204" pitchFamily="18" charset="0"/>
                <a:cs typeface="Arial" charset="0"/>
              </a:rPr>
              <a:t> AY BOYUNCA UYGULANIR</a:t>
            </a:r>
            <a:endParaRPr lang="tr-TR" sz="3000" b="1" dirty="0">
              <a:latin typeface="Cambria" panose="02040503050406030204" pitchFamily="18" charset="0"/>
              <a:cs typeface="Arial" charset="0"/>
            </a:endParaRPr>
          </a:p>
          <a:p>
            <a:endParaRPr lang="tr-TR" sz="3000" dirty="0"/>
          </a:p>
          <a:p>
            <a:endParaRPr lang="tr-TR" sz="3000" dirty="0"/>
          </a:p>
          <a:p>
            <a:endParaRPr lang="tr-TR" sz="3000" dirty="0"/>
          </a:p>
        </p:txBody>
      </p:sp>
      <p:sp>
        <p:nvSpPr>
          <p:cNvPr id="6" name="Slayt Numarası Yer Tutucusu 5"/>
          <p:cNvSpPr>
            <a:spLocks noGrp="1"/>
          </p:cNvSpPr>
          <p:nvPr>
            <p:ph type="sldNum" sz="quarter" idx="12"/>
          </p:nvPr>
        </p:nvSpPr>
        <p:spPr/>
        <p:txBody>
          <a:bodyPr/>
          <a:lstStyle/>
          <a:p>
            <a:fld id="{8380B8AA-CB20-4F70-8AB0-A17284E7BDD0}" type="slidenum">
              <a:rPr lang="tr-TR" sz="2800" b="1" smtClean="0"/>
              <a:pPr/>
              <a:t>35</a:t>
            </a:fld>
            <a:endParaRPr lang="tr-TR" sz="2800" b="1" dirty="0"/>
          </a:p>
        </p:txBody>
      </p:sp>
    </p:spTree>
    <p:extLst>
      <p:ext uri="{BB962C8B-B14F-4D97-AF65-F5344CB8AC3E}">
        <p14:creationId xmlns:p14="http://schemas.microsoft.com/office/powerpoint/2010/main" xmlns="" val="39199259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0" y="610136"/>
            <a:ext cx="12192000" cy="6370975"/>
          </a:xfrm>
          <a:prstGeom prst="rect">
            <a:avLst/>
          </a:prstGeom>
          <a:noFill/>
        </p:spPr>
        <p:txBody>
          <a:bodyPr wrap="square" rtlCol="0">
            <a:spAutoFit/>
          </a:bodyPr>
          <a:lstStyle/>
          <a:p>
            <a:pPr algn="ctr"/>
            <a:r>
              <a:rPr lang="tr-TR" sz="4800" b="1" dirty="0" smtClean="0">
                <a:solidFill>
                  <a:srgbClr val="0000CC"/>
                </a:solidFill>
              </a:rPr>
              <a:t>ÇALIŞANLARIN MESLEKİ EĞİTİMİ</a:t>
            </a:r>
          </a:p>
          <a:p>
            <a:pPr algn="ctr"/>
            <a:r>
              <a:rPr lang="tr-TR" sz="4000" b="1" dirty="0" smtClean="0"/>
              <a:t>Hizmet </a:t>
            </a:r>
            <a:r>
              <a:rPr lang="tr-TR" sz="4000" b="1" dirty="0"/>
              <a:t>alımı ya da işbirliği kapsamında işyerinde bir mesleki eğitim kursu açılmış ise işyerinin çalışanları mesleki bilgi ve becerilerini geliştirmek amacıyla bu kurslara katılabilmektedir. Ancak bu kişilere herhangi bir ödeme yapılmamakta olup </a:t>
            </a:r>
            <a:r>
              <a:rPr lang="tr-TR" sz="4000" b="1" dirty="0">
                <a:solidFill>
                  <a:srgbClr val="FF0000"/>
                </a:solidFill>
              </a:rPr>
              <a:t>sadece</a:t>
            </a:r>
            <a:r>
              <a:rPr lang="tr-TR" sz="4000" b="1" dirty="0"/>
              <a:t> sertifika temini sağlanmaktadır. </a:t>
            </a:r>
            <a:endParaRPr lang="tr-TR" sz="4000" b="1" dirty="0" smtClean="0"/>
          </a:p>
          <a:p>
            <a:pPr algn="ctr"/>
            <a:r>
              <a:rPr lang="tr-TR" sz="4000" b="1" dirty="0" smtClean="0"/>
              <a:t>Yüklenici </a:t>
            </a:r>
            <a:r>
              <a:rPr lang="tr-TR" sz="4000" b="1" dirty="0"/>
              <a:t>eğiticiyi kendi bünyesinden temin edememesi halinde eğitici gideri ödenebilmektedir. </a:t>
            </a:r>
          </a:p>
          <a:p>
            <a:pPr algn="ctr"/>
            <a:endParaRPr lang="tr-TR" sz="4000" dirty="0"/>
          </a:p>
        </p:txBody>
      </p:sp>
      <p:sp>
        <p:nvSpPr>
          <p:cNvPr id="6" name="Slayt Numarası Yer Tutucusu 5"/>
          <p:cNvSpPr>
            <a:spLocks noGrp="1"/>
          </p:cNvSpPr>
          <p:nvPr>
            <p:ph type="sldNum" sz="quarter" idx="12"/>
          </p:nvPr>
        </p:nvSpPr>
        <p:spPr/>
        <p:txBody>
          <a:bodyPr/>
          <a:lstStyle/>
          <a:p>
            <a:fld id="{8380B8AA-CB20-4F70-8AB0-A17284E7BDD0}" type="slidenum">
              <a:rPr lang="tr-TR" sz="2800" b="1" smtClean="0"/>
              <a:pPr/>
              <a:t>36</a:t>
            </a:fld>
            <a:endParaRPr lang="tr-TR" sz="2800" b="1" dirty="0"/>
          </a:p>
        </p:txBody>
      </p:sp>
    </p:spTree>
    <p:extLst>
      <p:ext uri="{BB962C8B-B14F-4D97-AF65-F5344CB8AC3E}">
        <p14:creationId xmlns:p14="http://schemas.microsoft.com/office/powerpoint/2010/main" xmlns="" val="37582525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0" y="0"/>
            <a:ext cx="12192000" cy="6943439"/>
          </a:xfrm>
          <a:prstGeom prst="rect">
            <a:avLst/>
          </a:prstGeom>
          <a:noFill/>
        </p:spPr>
        <p:txBody>
          <a:bodyPr wrap="square" rtlCol="0">
            <a:spAutoFit/>
          </a:bodyPr>
          <a:lstStyle/>
          <a:p>
            <a:pPr lvl="0" algn="ctr">
              <a:spcBef>
                <a:spcPts val="0"/>
              </a:spcBef>
            </a:pPr>
            <a:endParaRPr lang="tr-TR" sz="4400" b="1" dirty="0" smtClean="0">
              <a:solidFill>
                <a:srgbClr val="0000CC"/>
              </a:solidFill>
              <a:latin typeface="Cambria" pitchFamily="18" charset="0"/>
              <a:cs typeface="Times New Roman" pitchFamily="18" charset="0"/>
              <a:sym typeface="Times New Roman" pitchFamily="18" charset="0"/>
            </a:endParaRPr>
          </a:p>
          <a:p>
            <a:pPr lvl="0" algn="ctr">
              <a:spcBef>
                <a:spcPts val="0"/>
              </a:spcBef>
            </a:pPr>
            <a:r>
              <a:rPr lang="tr-TR" sz="4400" b="1" dirty="0" smtClean="0">
                <a:solidFill>
                  <a:srgbClr val="0000CC"/>
                </a:solidFill>
                <a:latin typeface="Cambria" pitchFamily="18" charset="0"/>
                <a:cs typeface="Times New Roman" pitchFamily="18" charset="0"/>
                <a:sym typeface="Times New Roman" pitchFamily="18" charset="0"/>
              </a:rPr>
              <a:t>ENGELLİ PERSONEL İSTİHDAMI</a:t>
            </a:r>
          </a:p>
          <a:p>
            <a:pPr lvl="0" algn="ctr">
              <a:spcBef>
                <a:spcPts val="0"/>
              </a:spcBef>
            </a:pPr>
            <a:r>
              <a:rPr lang="tr-TR" sz="3800" b="1" dirty="0" smtClean="0">
                <a:solidFill>
                  <a:prstClr val="black"/>
                </a:solidFill>
                <a:latin typeface="Cambria" pitchFamily="18" charset="0"/>
                <a:cs typeface="Times New Roman" pitchFamily="18" charset="0"/>
                <a:sym typeface="Times New Roman" pitchFamily="18" charset="0"/>
              </a:rPr>
              <a:t>4857 </a:t>
            </a:r>
            <a:r>
              <a:rPr lang="tr-TR" sz="3800" b="1" dirty="0">
                <a:solidFill>
                  <a:prstClr val="black"/>
                </a:solidFill>
                <a:latin typeface="Cambria" pitchFamily="18" charset="0"/>
                <a:cs typeface="Times New Roman" pitchFamily="18" charset="0"/>
                <a:sym typeface="Times New Roman" pitchFamily="18" charset="0"/>
              </a:rPr>
              <a:t>Sayılı İş Kanunun 30. maddesi gereği 50 ve üzerinde çalışanı olan özel sektör </a:t>
            </a:r>
            <a:r>
              <a:rPr lang="tr-TR" sz="3800" b="1" dirty="0" smtClean="0">
                <a:solidFill>
                  <a:prstClr val="black"/>
                </a:solidFill>
                <a:latin typeface="Cambria" pitchFamily="18" charset="0"/>
                <a:cs typeface="Times New Roman" pitchFamily="18" charset="0"/>
                <a:sym typeface="Times New Roman" pitchFamily="18" charset="0"/>
              </a:rPr>
              <a:t>işyerleri </a:t>
            </a:r>
            <a:r>
              <a:rPr lang="tr-TR" sz="3800" b="1" dirty="0">
                <a:solidFill>
                  <a:prstClr val="black"/>
                </a:solidFill>
                <a:latin typeface="Cambria" pitchFamily="18" charset="0"/>
                <a:cs typeface="Times New Roman" pitchFamily="18" charset="0"/>
                <a:sym typeface="Times New Roman" pitchFamily="18" charset="0"/>
              </a:rPr>
              <a:t>toplam çalışan sayısının %3’ü kadar </a:t>
            </a:r>
            <a:r>
              <a:rPr lang="tr-TR" sz="3800" b="1" dirty="0">
                <a:solidFill>
                  <a:srgbClr val="FF0000"/>
                </a:solidFill>
                <a:latin typeface="Cambria" pitchFamily="18" charset="0"/>
                <a:cs typeface="Times New Roman" pitchFamily="18" charset="0"/>
                <a:sym typeface="Times New Roman" pitchFamily="18" charset="0"/>
              </a:rPr>
              <a:t>engelli personel </a:t>
            </a:r>
            <a:r>
              <a:rPr lang="tr-TR" sz="3800" b="1" dirty="0">
                <a:solidFill>
                  <a:prstClr val="black"/>
                </a:solidFill>
                <a:latin typeface="Cambria" pitchFamily="18" charset="0"/>
                <a:cs typeface="Times New Roman" pitchFamily="18" charset="0"/>
                <a:sym typeface="Times New Roman" pitchFamily="18" charset="0"/>
              </a:rPr>
              <a:t>istihdam etmek zorundadır</a:t>
            </a:r>
            <a:r>
              <a:rPr lang="tr-TR" sz="3800" b="1" dirty="0" smtClean="0">
                <a:solidFill>
                  <a:prstClr val="black"/>
                </a:solidFill>
                <a:latin typeface="Cambria" pitchFamily="18" charset="0"/>
                <a:cs typeface="Times New Roman" pitchFamily="18" charset="0"/>
                <a:sym typeface="Times New Roman" pitchFamily="18" charset="0"/>
              </a:rPr>
              <a:t>.</a:t>
            </a:r>
          </a:p>
          <a:p>
            <a:pPr lvl="0" algn="ctr">
              <a:lnSpc>
                <a:spcPct val="120000"/>
              </a:lnSpc>
              <a:spcBef>
                <a:spcPts val="0"/>
              </a:spcBef>
            </a:pPr>
            <a:r>
              <a:rPr lang="tr-TR" sz="3800" b="1" dirty="0" smtClean="0">
                <a:solidFill>
                  <a:prstClr val="black"/>
                </a:solidFill>
                <a:latin typeface="Cambria" pitchFamily="18" charset="0"/>
                <a:cs typeface="Times New Roman" pitchFamily="18" charset="0"/>
                <a:sym typeface="Times New Roman" pitchFamily="18" charset="0"/>
              </a:rPr>
              <a:t>İstihdam </a:t>
            </a:r>
            <a:r>
              <a:rPr lang="tr-TR" sz="3800" b="1" dirty="0">
                <a:solidFill>
                  <a:prstClr val="black"/>
                </a:solidFill>
                <a:latin typeface="Cambria" pitchFamily="18" charset="0"/>
                <a:cs typeface="Times New Roman" pitchFamily="18" charset="0"/>
                <a:sym typeface="Times New Roman" pitchFamily="18" charset="0"/>
              </a:rPr>
              <a:t>teşvikleri kapsamında engelli personelin sigorta primleri </a:t>
            </a:r>
            <a:r>
              <a:rPr lang="tr-TR" sz="3800" b="1" dirty="0">
                <a:solidFill>
                  <a:srgbClr val="FF0000"/>
                </a:solidFill>
                <a:latin typeface="Cambria" pitchFamily="18" charset="0"/>
                <a:cs typeface="Times New Roman" pitchFamily="18" charset="0"/>
                <a:sym typeface="Times New Roman" pitchFamily="18" charset="0"/>
              </a:rPr>
              <a:t>Hazine tarafından </a:t>
            </a:r>
            <a:r>
              <a:rPr lang="tr-TR" sz="3800" b="1" dirty="0">
                <a:solidFill>
                  <a:prstClr val="black"/>
                </a:solidFill>
                <a:latin typeface="Cambria" pitchFamily="18" charset="0"/>
                <a:cs typeface="Times New Roman" pitchFamily="18" charset="0"/>
                <a:sym typeface="Times New Roman" pitchFamily="18" charset="0"/>
              </a:rPr>
              <a:t>karşılanmaktadır</a:t>
            </a:r>
            <a:r>
              <a:rPr lang="tr-TR" sz="3800" b="1" dirty="0" smtClean="0">
                <a:solidFill>
                  <a:prstClr val="black"/>
                </a:solidFill>
                <a:latin typeface="Cambria" pitchFamily="18" charset="0"/>
                <a:cs typeface="Times New Roman" pitchFamily="18" charset="0"/>
                <a:sym typeface="Times New Roman" pitchFamily="18" charset="0"/>
              </a:rPr>
              <a:t>.</a:t>
            </a:r>
            <a:endParaRPr lang="tr-TR" sz="3800" b="1" dirty="0">
              <a:solidFill>
                <a:prstClr val="black"/>
              </a:solidFill>
              <a:latin typeface="Cambria" pitchFamily="18" charset="0"/>
              <a:cs typeface="Times New Roman" pitchFamily="18" charset="0"/>
              <a:sym typeface="Times New Roman" pitchFamily="18" charset="0"/>
            </a:endParaRPr>
          </a:p>
          <a:p>
            <a:pPr lvl="0" algn="ctr">
              <a:spcBef>
                <a:spcPts val="0"/>
              </a:spcBef>
            </a:pPr>
            <a:endParaRPr lang="tr-TR" sz="3800" b="1" dirty="0">
              <a:solidFill>
                <a:prstClr val="black"/>
              </a:solidFill>
              <a:latin typeface="Arial"/>
              <a:cs typeface="Times New Roman" pitchFamily="18" charset="0"/>
              <a:sym typeface="Times New Roman" pitchFamily="18" charset="0"/>
            </a:endParaRPr>
          </a:p>
          <a:p>
            <a:pPr algn="ctr"/>
            <a:endParaRPr lang="tr-TR" sz="3800" dirty="0"/>
          </a:p>
          <a:p>
            <a:pPr algn="ctr"/>
            <a:endParaRPr lang="tr-TR" sz="3800" dirty="0"/>
          </a:p>
        </p:txBody>
      </p:sp>
      <p:sp>
        <p:nvSpPr>
          <p:cNvPr id="6" name="Slayt Numarası Yer Tutucusu 5"/>
          <p:cNvSpPr>
            <a:spLocks noGrp="1"/>
          </p:cNvSpPr>
          <p:nvPr>
            <p:ph type="sldNum" sz="quarter" idx="12"/>
          </p:nvPr>
        </p:nvSpPr>
        <p:spPr/>
        <p:txBody>
          <a:bodyPr/>
          <a:lstStyle/>
          <a:p>
            <a:fld id="{8380B8AA-CB20-4F70-8AB0-A17284E7BDD0}" type="slidenum">
              <a:rPr lang="tr-TR" sz="2800" b="1" smtClean="0"/>
              <a:pPr/>
              <a:t>37</a:t>
            </a:fld>
            <a:endParaRPr lang="tr-TR" sz="2800" b="1" dirty="0"/>
          </a:p>
        </p:txBody>
      </p:sp>
    </p:spTree>
    <p:extLst>
      <p:ext uri="{BB962C8B-B14F-4D97-AF65-F5344CB8AC3E}">
        <p14:creationId xmlns:p14="http://schemas.microsoft.com/office/powerpoint/2010/main" xmlns="" val="5891130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3325088" y="122348"/>
            <a:ext cx="5514109" cy="1323439"/>
          </a:xfrm>
          <a:prstGeom prst="rect">
            <a:avLst/>
          </a:prstGeom>
          <a:noFill/>
        </p:spPr>
        <p:txBody>
          <a:bodyPr wrap="square" rtlCol="0">
            <a:spAutoFit/>
          </a:bodyPr>
          <a:lstStyle/>
          <a:p>
            <a:r>
              <a:rPr lang="tr-TR" sz="4400" b="1" i="1" dirty="0">
                <a:solidFill>
                  <a:srgbClr val="0000FF"/>
                </a:solidFill>
              </a:rPr>
              <a:t>Kısa </a:t>
            </a:r>
            <a:r>
              <a:rPr lang="tr-TR" sz="4400" b="1" i="1" dirty="0" smtClean="0">
                <a:solidFill>
                  <a:srgbClr val="0000FF"/>
                </a:solidFill>
              </a:rPr>
              <a:t>Çalışma Ödeneği</a:t>
            </a:r>
            <a:endParaRPr lang="tr-TR" sz="4400" b="1" i="1" dirty="0">
              <a:solidFill>
                <a:srgbClr val="0000FF"/>
              </a:solidFill>
            </a:endParaRPr>
          </a:p>
          <a:p>
            <a:endParaRPr lang="tr-TR" sz="3600" b="1" i="1" dirty="0">
              <a:solidFill>
                <a:srgbClr val="0000FF"/>
              </a:solidFill>
            </a:endParaRPr>
          </a:p>
        </p:txBody>
      </p:sp>
      <p:sp>
        <p:nvSpPr>
          <p:cNvPr id="6" name="Metin kutusu 5"/>
          <p:cNvSpPr txBox="1"/>
          <p:nvPr/>
        </p:nvSpPr>
        <p:spPr>
          <a:xfrm>
            <a:off x="-2" y="1027962"/>
            <a:ext cx="12191999" cy="6247864"/>
          </a:xfrm>
          <a:prstGeom prst="rect">
            <a:avLst/>
          </a:prstGeom>
          <a:noFill/>
        </p:spPr>
        <p:txBody>
          <a:bodyPr wrap="square" rtlCol="0">
            <a:spAutoFit/>
          </a:bodyPr>
          <a:lstStyle/>
          <a:p>
            <a:pPr lvl="0" algn="ctr"/>
            <a:r>
              <a:rPr lang="tr-TR" sz="4000" b="1" dirty="0" smtClean="0">
                <a:solidFill>
                  <a:prstClr val="black"/>
                </a:solidFill>
                <a:latin typeface="Times New Roman" pitchFamily="18" charset="0"/>
                <a:cs typeface="Times New Roman" pitchFamily="18" charset="0"/>
              </a:rPr>
              <a:t>         Genel </a:t>
            </a:r>
            <a:r>
              <a:rPr lang="tr-TR" sz="4000" b="1" dirty="0">
                <a:solidFill>
                  <a:prstClr val="black"/>
                </a:solidFill>
                <a:latin typeface="Times New Roman" pitchFamily="18" charset="0"/>
                <a:cs typeface="Times New Roman" pitchFamily="18" charset="0"/>
              </a:rPr>
              <a:t>ekonomik, sektörel, bölgesel kriz veya zorlayıcı sebeplerle işyerindeki haftalık çalışma sürelerinin geçici olarak </a:t>
            </a:r>
            <a:r>
              <a:rPr lang="tr-TR" sz="4000" b="1" dirty="0">
                <a:solidFill>
                  <a:srgbClr val="FF0000"/>
                </a:solidFill>
                <a:latin typeface="Times New Roman" pitchFamily="18" charset="0"/>
                <a:cs typeface="Times New Roman" pitchFamily="18" charset="0"/>
              </a:rPr>
              <a:t>en az üçte bir </a:t>
            </a:r>
            <a:r>
              <a:rPr lang="tr-TR" sz="4000" b="1" dirty="0">
                <a:solidFill>
                  <a:prstClr val="black"/>
                </a:solidFill>
                <a:latin typeface="Times New Roman" pitchFamily="18" charset="0"/>
                <a:cs typeface="Times New Roman" pitchFamily="18" charset="0"/>
              </a:rPr>
              <a:t>oranında azaltılması veya süreklilik koşulu aranmaksızın işyerinde faaliyetin tamamen veya kısmen en az dört hafta süreyle durdurulması hallerinde, </a:t>
            </a:r>
            <a:r>
              <a:rPr lang="tr-TR" sz="4000" b="1" dirty="0">
                <a:solidFill>
                  <a:srgbClr val="FF0000"/>
                </a:solidFill>
                <a:latin typeface="Times New Roman" pitchFamily="18" charset="0"/>
                <a:cs typeface="Times New Roman" pitchFamily="18" charset="0"/>
              </a:rPr>
              <a:t>işyerinde üç ayı aşmamak üzere </a:t>
            </a:r>
            <a:r>
              <a:rPr lang="tr-TR" sz="4000" b="1" dirty="0">
                <a:solidFill>
                  <a:prstClr val="black"/>
                </a:solidFill>
                <a:latin typeface="Times New Roman" pitchFamily="18" charset="0"/>
                <a:cs typeface="Times New Roman" pitchFamily="18" charset="0"/>
              </a:rPr>
              <a:t>(Bakanlar Kurulu kararı ile 6 aya kadar uzatılabilir) sigortalılara çalışamadıkları dönem için gelir desteği sağlayan bir uygulamadır.</a:t>
            </a:r>
          </a:p>
          <a:p>
            <a:pPr algn="ctr"/>
            <a:endParaRPr lang="tr-TR" sz="4000" dirty="0"/>
          </a:p>
        </p:txBody>
      </p:sp>
      <p:sp>
        <p:nvSpPr>
          <p:cNvPr id="7" name="Slayt Numarası Yer Tutucusu 6"/>
          <p:cNvSpPr>
            <a:spLocks noGrp="1"/>
          </p:cNvSpPr>
          <p:nvPr>
            <p:ph type="sldNum" sz="quarter" idx="12"/>
          </p:nvPr>
        </p:nvSpPr>
        <p:spPr/>
        <p:txBody>
          <a:bodyPr/>
          <a:lstStyle/>
          <a:p>
            <a:fld id="{8380B8AA-CB20-4F70-8AB0-A17284E7BDD0}" type="slidenum">
              <a:rPr lang="tr-TR" sz="2800" b="1" smtClean="0"/>
              <a:pPr/>
              <a:t>38</a:t>
            </a:fld>
            <a:endParaRPr lang="tr-TR" sz="2800" b="1" dirty="0"/>
          </a:p>
        </p:txBody>
      </p:sp>
    </p:spTree>
    <p:extLst>
      <p:ext uri="{BB962C8B-B14F-4D97-AF65-F5344CB8AC3E}">
        <p14:creationId xmlns:p14="http://schemas.microsoft.com/office/powerpoint/2010/main" xmlns="" val="2434162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3061854" y="267036"/>
            <a:ext cx="6068291" cy="1446550"/>
          </a:xfrm>
          <a:prstGeom prst="rect">
            <a:avLst/>
          </a:prstGeom>
          <a:noFill/>
        </p:spPr>
        <p:txBody>
          <a:bodyPr wrap="square" rtlCol="0">
            <a:spAutoFit/>
          </a:bodyPr>
          <a:lstStyle/>
          <a:p>
            <a:r>
              <a:rPr lang="tr-TR" sz="4400" b="1" i="1" dirty="0">
                <a:solidFill>
                  <a:srgbClr val="0000CC"/>
                </a:solidFill>
              </a:rPr>
              <a:t>Kısa </a:t>
            </a:r>
            <a:r>
              <a:rPr lang="tr-TR" sz="4400" b="1" i="1" dirty="0" smtClean="0">
                <a:solidFill>
                  <a:srgbClr val="0000CC"/>
                </a:solidFill>
              </a:rPr>
              <a:t>Çalışma Ödeneği </a:t>
            </a:r>
            <a:endParaRPr lang="tr-TR" sz="4400" b="1" i="1" dirty="0">
              <a:solidFill>
                <a:srgbClr val="0000CC"/>
              </a:solidFill>
            </a:endParaRPr>
          </a:p>
          <a:p>
            <a:endParaRPr lang="tr-TR" sz="4400" dirty="0"/>
          </a:p>
        </p:txBody>
      </p:sp>
      <p:sp>
        <p:nvSpPr>
          <p:cNvPr id="6" name="Metin kutusu 5"/>
          <p:cNvSpPr txBox="1"/>
          <p:nvPr/>
        </p:nvSpPr>
        <p:spPr>
          <a:xfrm>
            <a:off x="-297766" y="2341204"/>
            <a:ext cx="12192000" cy="3973584"/>
          </a:xfrm>
          <a:prstGeom prst="rect">
            <a:avLst/>
          </a:prstGeom>
          <a:noFill/>
        </p:spPr>
        <p:txBody>
          <a:bodyPr wrap="square" rtlCol="0">
            <a:noAutofit/>
          </a:bodyPr>
          <a:lstStyle/>
          <a:p>
            <a:pPr marL="273050" indent="-273050" algn="ctr" eaLnBrk="0" fontAlgn="base" hangingPunct="0">
              <a:spcAft>
                <a:spcPct val="0"/>
              </a:spcAft>
              <a:buClr>
                <a:srgbClr val="0BD0D9"/>
              </a:buClr>
              <a:buSzPct val="95000"/>
            </a:pPr>
            <a:r>
              <a:rPr lang="tr-TR" sz="4000" b="1" dirty="0">
                <a:solidFill>
                  <a:prstClr val="black"/>
                </a:solidFill>
                <a:latin typeface="Times New Roman" pitchFamily="18" charset="0"/>
                <a:cs typeface="Times New Roman" pitchFamily="18" charset="0"/>
              </a:rPr>
              <a:t> </a:t>
            </a:r>
            <a:r>
              <a:rPr lang="tr-TR" sz="4000" b="1" dirty="0" smtClean="0">
                <a:solidFill>
                  <a:prstClr val="black"/>
                </a:solidFill>
                <a:latin typeface="Times New Roman" pitchFamily="18" charset="0"/>
                <a:cs typeface="Times New Roman" pitchFamily="18" charset="0"/>
              </a:rPr>
              <a:t>  </a:t>
            </a:r>
            <a:r>
              <a:rPr lang="tr-TR" sz="4000" b="1" dirty="0" smtClean="0">
                <a:latin typeface="Times New Roman" pitchFamily="18" charset="0"/>
                <a:cs typeface="Times New Roman" pitchFamily="18" charset="0"/>
              </a:rPr>
              <a:t>İşverenin</a:t>
            </a:r>
            <a:r>
              <a:rPr lang="tr-TR" sz="4000" b="1" dirty="0">
                <a:latin typeface="Times New Roman" pitchFamily="18" charset="0"/>
                <a:cs typeface="Times New Roman" pitchFamily="18" charset="0"/>
              </a:rPr>
              <a:t>; genel ekonomik, sektörel, bölgesel kriz veya zorlayıcı sebeplerle işyerindeki çalışma süresinin önemli ölçüde azaldığı veya durduğu yönünde İŞKUR’a başvuruda bulunması ve yapılan inceleme sonucu işyerinin bu durumlardan etkilendiğinin </a:t>
            </a:r>
            <a:r>
              <a:rPr lang="tr-TR" sz="4000" b="1" dirty="0" smtClean="0">
                <a:latin typeface="Times New Roman" pitchFamily="18" charset="0"/>
                <a:cs typeface="Times New Roman" pitchFamily="18" charset="0"/>
              </a:rPr>
              <a:t>tespit edilmesi gerekmektedir.</a:t>
            </a:r>
            <a:r>
              <a:rPr lang="tr-TR" sz="4000" b="1" dirty="0">
                <a:latin typeface="Times New Roman" pitchFamily="18" charset="0"/>
                <a:cs typeface="Times New Roman" pitchFamily="18" charset="0"/>
              </a:rPr>
              <a:t/>
            </a:r>
            <a:br>
              <a:rPr lang="tr-TR" sz="4000" b="1" dirty="0">
                <a:latin typeface="Times New Roman" pitchFamily="18" charset="0"/>
                <a:cs typeface="Times New Roman" pitchFamily="18" charset="0"/>
              </a:rPr>
            </a:br>
            <a:r>
              <a:rPr lang="tr-TR" sz="4000" b="1" dirty="0">
                <a:latin typeface="Times New Roman" pitchFamily="18" charset="0"/>
                <a:cs typeface="Times New Roman" pitchFamily="18" charset="0"/>
              </a:rPr>
              <a:t/>
            </a:r>
            <a:br>
              <a:rPr lang="tr-TR" sz="4000" b="1" dirty="0">
                <a:latin typeface="Times New Roman" pitchFamily="18" charset="0"/>
                <a:cs typeface="Times New Roman" pitchFamily="18" charset="0"/>
              </a:rPr>
            </a:br>
            <a:endParaRPr lang="tr-TR" sz="4000" b="1" dirty="0" smtClean="0">
              <a:latin typeface="Times New Roman" pitchFamily="18" charset="0"/>
              <a:cs typeface="Times New Roman" pitchFamily="18" charset="0"/>
            </a:endParaRPr>
          </a:p>
          <a:p>
            <a:pPr marL="273050" indent="-273050" algn="ctr" eaLnBrk="0" fontAlgn="base" hangingPunct="0">
              <a:spcAft>
                <a:spcPct val="0"/>
              </a:spcAft>
              <a:buClr>
                <a:srgbClr val="0BD0D9"/>
              </a:buClr>
              <a:buSzPct val="95000"/>
            </a:pPr>
            <a:endParaRPr lang="tr-TR" sz="4000" b="1" dirty="0">
              <a:solidFill>
                <a:srgbClr val="C00000"/>
              </a:solidFill>
              <a:latin typeface="Times New Roman" pitchFamily="18" charset="0"/>
              <a:cs typeface="Times New Roman" pitchFamily="18" charset="0"/>
            </a:endParaRPr>
          </a:p>
          <a:p>
            <a:pPr marL="273050" lvl="0" indent="-273050" algn="ctr" eaLnBrk="0" fontAlgn="base" hangingPunct="0">
              <a:spcAft>
                <a:spcPct val="0"/>
              </a:spcAft>
              <a:buClr>
                <a:srgbClr val="0BD0D9"/>
              </a:buClr>
              <a:buSzPct val="95000"/>
            </a:pPr>
            <a:endParaRPr lang="tr-TR" sz="4000" b="1" dirty="0">
              <a:solidFill>
                <a:prstClr val="black"/>
              </a:solidFill>
              <a:latin typeface="Times New Roman" pitchFamily="18" charset="0"/>
              <a:cs typeface="Times New Roman" pitchFamily="18" charset="0"/>
            </a:endParaRPr>
          </a:p>
          <a:p>
            <a:pPr algn="ctr"/>
            <a:endParaRPr lang="tr-TR" sz="4000" b="1" dirty="0"/>
          </a:p>
          <a:p>
            <a:pPr algn="ctr"/>
            <a:r>
              <a:rPr lang="tr-TR" sz="4000" b="1" dirty="0" smtClean="0"/>
              <a:t> </a:t>
            </a:r>
            <a:endParaRPr lang="tr-TR" sz="4000" b="1" dirty="0"/>
          </a:p>
        </p:txBody>
      </p:sp>
      <p:sp>
        <p:nvSpPr>
          <p:cNvPr id="7" name="Metin kutusu 6"/>
          <p:cNvSpPr txBox="1"/>
          <p:nvPr/>
        </p:nvSpPr>
        <p:spPr>
          <a:xfrm>
            <a:off x="544430" y="1244771"/>
            <a:ext cx="10507608" cy="1323439"/>
          </a:xfrm>
          <a:prstGeom prst="rect">
            <a:avLst/>
          </a:prstGeom>
          <a:noFill/>
        </p:spPr>
        <p:txBody>
          <a:bodyPr wrap="square" rtlCol="0">
            <a:spAutoFit/>
          </a:bodyPr>
          <a:lstStyle/>
          <a:p>
            <a:r>
              <a:rPr lang="tr-TR" sz="4000" b="1" dirty="0">
                <a:solidFill>
                  <a:srgbClr val="C00000"/>
                </a:solidFill>
                <a:latin typeface="Times New Roman" pitchFamily="18" charset="0"/>
                <a:cs typeface="Times New Roman" pitchFamily="18" charset="0"/>
              </a:rPr>
              <a:t>İşyerinde Kısa Çalışma Uygulanabilmesi İçin; </a:t>
            </a:r>
          </a:p>
          <a:p>
            <a:endParaRPr lang="tr-TR" sz="4000" dirty="0"/>
          </a:p>
        </p:txBody>
      </p:sp>
      <p:sp>
        <p:nvSpPr>
          <p:cNvPr id="8" name="Slayt Numarası Yer Tutucusu 7"/>
          <p:cNvSpPr>
            <a:spLocks noGrp="1"/>
          </p:cNvSpPr>
          <p:nvPr>
            <p:ph type="sldNum" sz="quarter" idx="12"/>
          </p:nvPr>
        </p:nvSpPr>
        <p:spPr/>
        <p:txBody>
          <a:bodyPr/>
          <a:lstStyle/>
          <a:p>
            <a:fld id="{8380B8AA-CB20-4F70-8AB0-A17284E7BDD0}" type="slidenum">
              <a:rPr lang="tr-TR" sz="2800" b="1" smtClean="0"/>
              <a:pPr/>
              <a:t>39</a:t>
            </a:fld>
            <a:endParaRPr lang="tr-TR" sz="2800" b="1" dirty="0"/>
          </a:p>
        </p:txBody>
      </p:sp>
    </p:spTree>
    <p:extLst>
      <p:ext uri="{BB962C8B-B14F-4D97-AF65-F5344CB8AC3E}">
        <p14:creationId xmlns:p14="http://schemas.microsoft.com/office/powerpoint/2010/main" xmlns="" val="21568289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114300" y="2223999"/>
            <a:ext cx="12191999" cy="3908762"/>
          </a:xfrm>
          <a:prstGeom prst="rect">
            <a:avLst/>
          </a:prstGeom>
          <a:noFill/>
        </p:spPr>
        <p:txBody>
          <a:bodyPr wrap="square" rtlCol="0">
            <a:spAutoFit/>
          </a:bodyPr>
          <a:lstStyle/>
          <a:p>
            <a:pPr marL="0" lvl="1" algn="ctr"/>
            <a:r>
              <a:rPr lang="tr-TR" sz="4400" b="1" i="1" dirty="0" smtClean="0">
                <a:latin typeface="Cambria" panose="02040503050406030204" pitchFamily="18" charset="0"/>
                <a:cs typeface="Arial" charset="0"/>
              </a:rPr>
              <a:t>İş gücü istemi talebiniz ile, </a:t>
            </a:r>
            <a:r>
              <a:rPr lang="tr-TR" sz="4400" b="1" i="1" dirty="0" smtClean="0">
                <a:solidFill>
                  <a:srgbClr val="FF0000"/>
                </a:solidFill>
                <a:latin typeface="Cambria" panose="02040503050406030204" pitchFamily="18" charset="0"/>
                <a:cs typeface="Arial" charset="0"/>
              </a:rPr>
              <a:t>en kısa zamanda</a:t>
            </a:r>
            <a:r>
              <a:rPr lang="tr-TR" sz="4400" b="1" i="1" dirty="0" smtClean="0">
                <a:latin typeface="Cambria" panose="02040503050406030204" pitchFamily="18" charset="0"/>
                <a:cs typeface="Arial" charset="0"/>
              </a:rPr>
              <a:t>, dilediğiniz özelliklerdeki personeli bulmanıza yardımcı oluyoruz.</a:t>
            </a:r>
          </a:p>
          <a:p>
            <a:pPr marL="0" lvl="1" algn="ctr"/>
            <a:endParaRPr lang="tr-TR" sz="4400" b="1" dirty="0" smtClean="0">
              <a:latin typeface="Cambria" panose="02040503050406030204" pitchFamily="18" charset="0"/>
              <a:cs typeface="Arial" charset="0"/>
            </a:endParaRPr>
          </a:p>
          <a:p>
            <a:pPr algn="ctr"/>
            <a:endParaRPr lang="tr-TR" sz="3600" b="1" dirty="0" smtClean="0"/>
          </a:p>
          <a:p>
            <a:pPr algn="ctr"/>
            <a:endParaRPr lang="tr-TR" sz="3600" b="1" dirty="0"/>
          </a:p>
        </p:txBody>
      </p:sp>
      <p:sp>
        <p:nvSpPr>
          <p:cNvPr id="6" name="Slayt Numarası Yer Tutucusu 5"/>
          <p:cNvSpPr>
            <a:spLocks noGrp="1"/>
          </p:cNvSpPr>
          <p:nvPr>
            <p:ph type="sldNum" sz="quarter" idx="12"/>
          </p:nvPr>
        </p:nvSpPr>
        <p:spPr/>
        <p:txBody>
          <a:bodyPr/>
          <a:lstStyle/>
          <a:p>
            <a:fld id="{8380B8AA-CB20-4F70-8AB0-A17284E7BDD0}" type="slidenum">
              <a:rPr lang="tr-TR" sz="2800" b="1" smtClean="0"/>
              <a:pPr/>
              <a:t>4</a:t>
            </a:fld>
            <a:endParaRPr lang="tr-TR" sz="2800" b="1" dirty="0"/>
          </a:p>
        </p:txBody>
      </p:sp>
    </p:spTree>
    <p:extLst>
      <p:ext uri="{BB962C8B-B14F-4D97-AF65-F5344CB8AC3E}">
        <p14:creationId xmlns:p14="http://schemas.microsoft.com/office/powerpoint/2010/main" xmlns="" val="33672453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Metin kutusu 3"/>
          <p:cNvSpPr txBox="1"/>
          <p:nvPr/>
        </p:nvSpPr>
        <p:spPr>
          <a:xfrm>
            <a:off x="0" y="1567694"/>
            <a:ext cx="12192000" cy="5509200"/>
          </a:xfrm>
          <a:prstGeom prst="rect">
            <a:avLst/>
          </a:prstGeom>
          <a:noFill/>
        </p:spPr>
        <p:txBody>
          <a:bodyPr wrap="square" rtlCol="0">
            <a:spAutoFit/>
          </a:bodyPr>
          <a:lstStyle/>
          <a:p>
            <a:pPr marL="273050" indent="-273050" algn="ctr" eaLnBrk="0" fontAlgn="base" hangingPunct="0">
              <a:spcAft>
                <a:spcPct val="0"/>
              </a:spcAft>
              <a:buClr>
                <a:srgbClr val="0BD0D9"/>
              </a:buClr>
              <a:buSzPct val="95000"/>
            </a:pPr>
            <a:r>
              <a:rPr lang="tr-TR" sz="3200" b="1" dirty="0" smtClean="0">
                <a:latin typeface="Times New Roman" pitchFamily="18" charset="0"/>
                <a:cs typeface="Times New Roman" pitchFamily="18" charset="0"/>
              </a:rPr>
              <a:t>İşverenin </a:t>
            </a:r>
            <a:r>
              <a:rPr lang="tr-TR" sz="3200" b="1" dirty="0">
                <a:latin typeface="Times New Roman" pitchFamily="18" charset="0"/>
                <a:cs typeface="Times New Roman" pitchFamily="18" charset="0"/>
              </a:rPr>
              <a:t>kısa çalışma talebinin uygun </a:t>
            </a:r>
            <a:r>
              <a:rPr lang="tr-TR" sz="3200" b="1" dirty="0" smtClean="0">
                <a:latin typeface="Times New Roman" pitchFamily="18" charset="0"/>
                <a:cs typeface="Times New Roman" pitchFamily="18" charset="0"/>
              </a:rPr>
              <a:t>bulunması, İşçinin </a:t>
            </a:r>
            <a:r>
              <a:rPr lang="tr-TR" sz="3200" b="1" dirty="0">
                <a:latin typeface="Times New Roman" pitchFamily="18" charset="0"/>
                <a:cs typeface="Times New Roman" pitchFamily="18" charset="0"/>
              </a:rPr>
              <a:t>kısa çalışmanın başladığı tarihte, 4447 sayılı Kanunun 50. maddesine göre çalışma süreleri ve işsizlik </a:t>
            </a:r>
            <a:r>
              <a:rPr lang="tr-TR" sz="3200" b="1" dirty="0" smtClean="0">
                <a:latin typeface="Times New Roman" pitchFamily="18" charset="0"/>
                <a:cs typeface="Times New Roman" pitchFamily="18" charset="0"/>
              </a:rPr>
              <a:t>sigortası </a:t>
            </a:r>
            <a:r>
              <a:rPr lang="tr-TR" sz="3200" b="1" dirty="0">
                <a:latin typeface="Times New Roman" pitchFamily="18" charset="0"/>
                <a:cs typeface="Times New Roman" pitchFamily="18" charset="0"/>
              </a:rPr>
              <a:t>primi </a:t>
            </a:r>
            <a:r>
              <a:rPr lang="tr-TR" sz="3200" b="1" dirty="0" smtClean="0">
                <a:latin typeface="Times New Roman" pitchFamily="18" charset="0"/>
                <a:cs typeface="Times New Roman" pitchFamily="18" charset="0"/>
              </a:rPr>
              <a:t>ödeme gün </a:t>
            </a:r>
            <a:r>
              <a:rPr lang="tr-TR" sz="3200" b="1" dirty="0">
                <a:latin typeface="Times New Roman" pitchFamily="18" charset="0"/>
                <a:cs typeface="Times New Roman" pitchFamily="18" charset="0"/>
              </a:rPr>
              <a:t>sayısı bakımından işsizlik ödeneğine hak kazanmış olması </a:t>
            </a:r>
            <a:r>
              <a:rPr lang="tr-TR" sz="3200" b="1" dirty="0" smtClean="0">
                <a:latin typeface="Times New Roman" pitchFamily="18" charset="0"/>
                <a:cs typeface="Times New Roman" pitchFamily="18" charset="0"/>
              </a:rPr>
              <a:t>(</a:t>
            </a:r>
            <a:r>
              <a:rPr lang="tr-TR" sz="3200" b="1" dirty="0">
                <a:latin typeface="Times New Roman" pitchFamily="18" charset="0"/>
                <a:cs typeface="Times New Roman" pitchFamily="18" charset="0"/>
              </a:rPr>
              <a:t>Kısa çalışmanın başladığı tarihten önceki son 120 gün içinde prim ödeyerek sürekli çalışmış olanlardan </a:t>
            </a:r>
          </a:p>
          <a:p>
            <a:pPr marL="273050" indent="-273050" algn="ctr" eaLnBrk="0" fontAlgn="base" hangingPunct="0">
              <a:spcAft>
                <a:spcPct val="0"/>
              </a:spcAft>
              <a:buClr>
                <a:srgbClr val="0BD0D9"/>
              </a:buClr>
              <a:buSzPct val="95000"/>
            </a:pPr>
            <a:r>
              <a:rPr lang="tr-TR" sz="3200" b="1" dirty="0">
                <a:latin typeface="Times New Roman" pitchFamily="18" charset="0"/>
                <a:cs typeface="Times New Roman" pitchFamily="18" charset="0"/>
              </a:rPr>
              <a:t>son üç yıl içinde en az 600 gün süreyle işsizlik sigortası primi ödemiş olanlar</a:t>
            </a:r>
            <a:r>
              <a:rPr lang="tr-TR" sz="3200" b="1" dirty="0" smtClean="0">
                <a:latin typeface="Times New Roman" pitchFamily="18" charset="0"/>
                <a:cs typeface="Times New Roman" pitchFamily="18" charset="0"/>
              </a:rPr>
              <a:t>),Kısa </a:t>
            </a:r>
            <a:r>
              <a:rPr lang="tr-TR" sz="3200" b="1" dirty="0">
                <a:latin typeface="Times New Roman" pitchFamily="18" charset="0"/>
                <a:cs typeface="Times New Roman" pitchFamily="18" charset="0"/>
              </a:rPr>
              <a:t>çalışmaya katılacaklar listesinde işçinin bilgilerinin </a:t>
            </a:r>
            <a:r>
              <a:rPr lang="tr-TR" sz="3200" b="1" dirty="0" smtClean="0">
                <a:latin typeface="Times New Roman" pitchFamily="18" charset="0"/>
                <a:cs typeface="Times New Roman" pitchFamily="18" charset="0"/>
              </a:rPr>
              <a:t>bulunması, gerekmektedir</a:t>
            </a:r>
            <a:r>
              <a:rPr lang="tr-TR" sz="3200" b="1" dirty="0">
                <a:latin typeface="Times New Roman" pitchFamily="18" charset="0"/>
                <a:cs typeface="Times New Roman" pitchFamily="18" charset="0"/>
              </a:rPr>
              <a:t>.</a:t>
            </a:r>
          </a:p>
          <a:p>
            <a:pPr marL="273050" indent="-273050" algn="ctr" eaLnBrk="0" fontAlgn="base" hangingPunct="0">
              <a:spcAft>
                <a:spcPct val="0"/>
              </a:spcAft>
              <a:buClr>
                <a:srgbClr val="0BD0D9"/>
              </a:buClr>
              <a:buSzPct val="95000"/>
            </a:pPr>
            <a:r>
              <a:rPr lang="tr-TR" sz="3200" b="1" dirty="0">
                <a:latin typeface="Times New Roman" pitchFamily="18" charset="0"/>
                <a:cs typeface="Times New Roman" pitchFamily="18" charset="0"/>
              </a:rPr>
              <a:t>     </a:t>
            </a:r>
          </a:p>
          <a:p>
            <a:endParaRPr lang="tr-TR" sz="3200" dirty="0"/>
          </a:p>
        </p:txBody>
      </p:sp>
      <p:sp>
        <p:nvSpPr>
          <p:cNvPr id="5" name="Metin kutusu 4"/>
          <p:cNvSpPr txBox="1"/>
          <p:nvPr/>
        </p:nvSpPr>
        <p:spPr>
          <a:xfrm>
            <a:off x="3142342" y="129060"/>
            <a:ext cx="5907314" cy="1046440"/>
          </a:xfrm>
          <a:prstGeom prst="rect">
            <a:avLst/>
          </a:prstGeom>
          <a:noFill/>
        </p:spPr>
        <p:txBody>
          <a:bodyPr wrap="square" rtlCol="0">
            <a:spAutoFit/>
          </a:bodyPr>
          <a:lstStyle/>
          <a:p>
            <a:r>
              <a:rPr lang="tr-TR" sz="4400" b="1" i="1" dirty="0">
                <a:solidFill>
                  <a:srgbClr val="0000CC"/>
                </a:solidFill>
              </a:rPr>
              <a:t>Kısa Çalışma Ödeneği </a:t>
            </a:r>
          </a:p>
          <a:p>
            <a:endParaRPr lang="tr-TR" dirty="0"/>
          </a:p>
        </p:txBody>
      </p:sp>
      <p:sp>
        <p:nvSpPr>
          <p:cNvPr id="6" name="Metin kutusu 5"/>
          <p:cNvSpPr txBox="1"/>
          <p:nvPr/>
        </p:nvSpPr>
        <p:spPr>
          <a:xfrm>
            <a:off x="232227" y="967530"/>
            <a:ext cx="11727543" cy="1200329"/>
          </a:xfrm>
          <a:prstGeom prst="rect">
            <a:avLst/>
          </a:prstGeom>
          <a:noFill/>
        </p:spPr>
        <p:txBody>
          <a:bodyPr wrap="square" rtlCol="0">
            <a:spAutoFit/>
          </a:bodyPr>
          <a:lstStyle/>
          <a:p>
            <a:r>
              <a:rPr lang="tr-TR" sz="3600" b="1" dirty="0">
                <a:solidFill>
                  <a:srgbClr val="C00000"/>
                </a:solidFill>
                <a:latin typeface="Times New Roman" pitchFamily="18" charset="0"/>
                <a:cs typeface="Times New Roman" pitchFamily="18" charset="0"/>
              </a:rPr>
              <a:t>İşçinin Kısa Çalışma Ödeneğinden Yararlanabilmesi İçin;</a:t>
            </a:r>
            <a:r>
              <a:rPr lang="tr-TR" sz="3600" b="1" dirty="0">
                <a:solidFill>
                  <a:srgbClr val="00B0F0"/>
                </a:solidFill>
                <a:latin typeface="Times New Roman" pitchFamily="18" charset="0"/>
                <a:cs typeface="Times New Roman" pitchFamily="18" charset="0"/>
              </a:rPr>
              <a:t>           </a:t>
            </a:r>
          </a:p>
          <a:p>
            <a:endParaRPr lang="tr-TR" sz="3600" dirty="0"/>
          </a:p>
        </p:txBody>
      </p:sp>
      <p:sp>
        <p:nvSpPr>
          <p:cNvPr id="2" name="Slayt Numarası Yer Tutucusu 1"/>
          <p:cNvSpPr>
            <a:spLocks noGrp="1"/>
          </p:cNvSpPr>
          <p:nvPr>
            <p:ph type="sldNum" sz="quarter" idx="12"/>
          </p:nvPr>
        </p:nvSpPr>
        <p:spPr/>
        <p:txBody>
          <a:bodyPr/>
          <a:lstStyle/>
          <a:p>
            <a:fld id="{8380B8AA-CB20-4F70-8AB0-A17284E7BDD0}" type="slidenum">
              <a:rPr lang="tr-TR" sz="2800" b="1" smtClean="0"/>
              <a:pPr/>
              <a:t>40</a:t>
            </a:fld>
            <a:endParaRPr lang="tr-TR" sz="2800" b="1" dirty="0"/>
          </a:p>
        </p:txBody>
      </p:sp>
    </p:spTree>
    <p:extLst>
      <p:ext uri="{BB962C8B-B14F-4D97-AF65-F5344CB8AC3E}">
        <p14:creationId xmlns:p14="http://schemas.microsoft.com/office/powerpoint/2010/main" xmlns="" val="33715491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521494" y="4457343"/>
            <a:ext cx="11534518" cy="2400657"/>
          </a:xfrm>
          <a:prstGeom prst="rect">
            <a:avLst/>
          </a:prstGeom>
          <a:noFill/>
        </p:spPr>
        <p:txBody>
          <a:bodyPr wrap="square" rtlCol="0">
            <a:spAutoFit/>
          </a:bodyPr>
          <a:lstStyle/>
          <a:p>
            <a:r>
              <a:rPr lang="tr-TR" sz="3000" b="1" dirty="0">
                <a:latin typeface="Times New Roman" pitchFamily="18" charset="0"/>
                <a:cs typeface="Times New Roman" pitchFamily="18" charset="0"/>
              </a:rPr>
              <a:t>Günlük kısa çalışma ödeneği; sigortalının son oniki aylık prime esas kazançları dikkate alınarak hesaplanan günlük ortalama </a:t>
            </a:r>
            <a:r>
              <a:rPr lang="tr-TR" sz="3000" b="1" dirty="0">
                <a:solidFill>
                  <a:srgbClr val="FF0000"/>
                </a:solidFill>
                <a:latin typeface="Times New Roman" pitchFamily="18" charset="0"/>
                <a:cs typeface="Times New Roman" pitchFamily="18" charset="0"/>
              </a:rPr>
              <a:t>brüt kazancının % 60’ıdır</a:t>
            </a:r>
            <a:r>
              <a:rPr lang="tr-TR" sz="3000" b="1" dirty="0">
                <a:latin typeface="Times New Roman" pitchFamily="18" charset="0"/>
                <a:cs typeface="Times New Roman" pitchFamily="18" charset="0"/>
              </a:rPr>
              <a:t>. Bu şekilde hesaplanan kısa çalışma ödeneği miktarı, </a:t>
            </a:r>
            <a:r>
              <a:rPr lang="tr-TR" sz="3000" b="1" dirty="0">
                <a:solidFill>
                  <a:srgbClr val="FF0000"/>
                </a:solidFill>
                <a:latin typeface="Times New Roman" pitchFamily="18" charset="0"/>
                <a:cs typeface="Times New Roman" pitchFamily="18" charset="0"/>
              </a:rPr>
              <a:t>aylık asgari ücretin brüt tutarının % 150’sini geçemez. </a:t>
            </a:r>
          </a:p>
          <a:p>
            <a:endParaRPr lang="tr-TR" sz="3000" dirty="0"/>
          </a:p>
        </p:txBody>
      </p:sp>
      <p:sp>
        <p:nvSpPr>
          <p:cNvPr id="6" name="Metin kutusu 5"/>
          <p:cNvSpPr txBox="1"/>
          <p:nvPr/>
        </p:nvSpPr>
        <p:spPr>
          <a:xfrm>
            <a:off x="-123697" y="843677"/>
            <a:ext cx="12439394" cy="5170646"/>
          </a:xfrm>
          <a:prstGeom prst="rect">
            <a:avLst/>
          </a:prstGeom>
          <a:noFill/>
        </p:spPr>
        <p:txBody>
          <a:bodyPr wrap="square" rtlCol="0">
            <a:spAutoFit/>
          </a:bodyPr>
          <a:lstStyle/>
          <a:p>
            <a:pPr marL="273050" indent="-273050" algn="ctr" eaLnBrk="0" fontAlgn="base" hangingPunct="0">
              <a:spcAft>
                <a:spcPct val="0"/>
              </a:spcAft>
              <a:buClr>
                <a:srgbClr val="0BD0D9"/>
              </a:buClr>
              <a:buSzPct val="95000"/>
            </a:pPr>
            <a:r>
              <a:rPr lang="tr-TR" sz="3000" b="1" dirty="0" smtClean="0">
                <a:latin typeface="Times New Roman" pitchFamily="18" charset="0"/>
                <a:cs typeface="Times New Roman" pitchFamily="18" charset="0"/>
              </a:rPr>
              <a:t>İşverenin kısa çalışma talebinin uygun bulunması, İşçinin kısa çalışmanın başladığı tarihte, 4447 sayılı Kanunun 50. maddesine göre çalışma süreleri ve işsizlik sigortası </a:t>
            </a:r>
            <a:r>
              <a:rPr lang="tr-TR" sz="3000" b="1" dirty="0">
                <a:latin typeface="Times New Roman" pitchFamily="18" charset="0"/>
                <a:cs typeface="Times New Roman" pitchFamily="18" charset="0"/>
              </a:rPr>
              <a:t>primi ödeme gün sayısı bakımından işsizlik ödeneğine hak kazanmış olması </a:t>
            </a:r>
            <a:r>
              <a:rPr lang="tr-TR" sz="3000" b="1" dirty="0" smtClean="0">
                <a:latin typeface="Times New Roman" pitchFamily="18" charset="0"/>
                <a:cs typeface="Times New Roman" pitchFamily="18" charset="0"/>
              </a:rPr>
              <a:t>(</a:t>
            </a:r>
            <a:r>
              <a:rPr lang="tr-TR" sz="3000" b="1" dirty="0">
                <a:latin typeface="Times New Roman" pitchFamily="18" charset="0"/>
                <a:cs typeface="Times New Roman" pitchFamily="18" charset="0"/>
              </a:rPr>
              <a:t>Kısa çalışmanın başladığı tarihten önceki </a:t>
            </a:r>
            <a:r>
              <a:rPr lang="tr-TR" sz="3000" b="1" dirty="0">
                <a:solidFill>
                  <a:srgbClr val="FF0000"/>
                </a:solidFill>
                <a:latin typeface="Times New Roman" pitchFamily="18" charset="0"/>
                <a:cs typeface="Times New Roman" pitchFamily="18" charset="0"/>
              </a:rPr>
              <a:t>son 120 gün içinde </a:t>
            </a:r>
            <a:r>
              <a:rPr lang="tr-TR" sz="3000" b="1" dirty="0">
                <a:latin typeface="Times New Roman" pitchFamily="18" charset="0"/>
                <a:cs typeface="Times New Roman" pitchFamily="18" charset="0"/>
              </a:rPr>
              <a:t>prim ödeyerek sürekli çalışmış olanlardan </a:t>
            </a:r>
            <a:r>
              <a:rPr lang="tr-TR" sz="3000" b="1" dirty="0" smtClean="0">
                <a:latin typeface="Times New Roman" pitchFamily="18" charset="0"/>
                <a:cs typeface="Times New Roman" pitchFamily="18" charset="0"/>
              </a:rPr>
              <a:t>son </a:t>
            </a:r>
            <a:r>
              <a:rPr lang="tr-TR" sz="3000" b="1" dirty="0">
                <a:latin typeface="Times New Roman" pitchFamily="18" charset="0"/>
                <a:cs typeface="Times New Roman" pitchFamily="18" charset="0"/>
              </a:rPr>
              <a:t>üç </a:t>
            </a:r>
            <a:r>
              <a:rPr lang="tr-TR" sz="3000" b="1" dirty="0" smtClean="0">
                <a:latin typeface="Times New Roman" pitchFamily="18" charset="0"/>
                <a:cs typeface="Times New Roman" pitchFamily="18" charset="0"/>
              </a:rPr>
              <a:t>yıl içinde </a:t>
            </a:r>
            <a:r>
              <a:rPr lang="tr-TR" sz="3000" b="1" dirty="0">
                <a:solidFill>
                  <a:srgbClr val="FF0000"/>
                </a:solidFill>
                <a:latin typeface="Times New Roman" pitchFamily="18" charset="0"/>
                <a:cs typeface="Times New Roman" pitchFamily="18" charset="0"/>
              </a:rPr>
              <a:t>en az 600 gün süreyle </a:t>
            </a:r>
            <a:r>
              <a:rPr lang="tr-TR" sz="3000" b="1" dirty="0">
                <a:latin typeface="Times New Roman" pitchFamily="18" charset="0"/>
                <a:cs typeface="Times New Roman" pitchFamily="18" charset="0"/>
              </a:rPr>
              <a:t>işsizlik sigortası primi ödemiş olanlar</a:t>
            </a:r>
            <a:r>
              <a:rPr lang="tr-TR" sz="3000" b="1" dirty="0" smtClean="0">
                <a:latin typeface="Times New Roman" pitchFamily="18" charset="0"/>
                <a:cs typeface="Times New Roman" pitchFamily="18" charset="0"/>
              </a:rPr>
              <a:t>),Kısa çalışmaya katılacaklar </a:t>
            </a:r>
            <a:r>
              <a:rPr lang="tr-TR" sz="3000" b="1" dirty="0">
                <a:latin typeface="Times New Roman" pitchFamily="18" charset="0"/>
                <a:cs typeface="Times New Roman" pitchFamily="18" charset="0"/>
              </a:rPr>
              <a:t>listesinde işçinin bilgilerinin </a:t>
            </a:r>
            <a:r>
              <a:rPr lang="tr-TR" sz="3000" b="1" dirty="0" smtClean="0">
                <a:latin typeface="Times New Roman" pitchFamily="18" charset="0"/>
                <a:cs typeface="Times New Roman" pitchFamily="18" charset="0"/>
              </a:rPr>
              <a:t>bulunması, gerekmektedir.</a:t>
            </a:r>
            <a:endParaRPr lang="tr-TR" sz="3000" b="1" dirty="0">
              <a:latin typeface="Times New Roman" pitchFamily="18" charset="0"/>
              <a:cs typeface="Times New Roman" pitchFamily="18" charset="0"/>
            </a:endParaRPr>
          </a:p>
          <a:p>
            <a:pPr marL="273050" indent="-273050" algn="ctr" eaLnBrk="0" fontAlgn="base" hangingPunct="0">
              <a:spcAft>
                <a:spcPct val="0"/>
              </a:spcAft>
              <a:buClr>
                <a:srgbClr val="0BD0D9"/>
              </a:buClr>
              <a:buSzPct val="95000"/>
            </a:pPr>
            <a:r>
              <a:rPr lang="tr-TR" sz="3000" b="1" dirty="0">
                <a:latin typeface="Times New Roman" pitchFamily="18" charset="0"/>
                <a:cs typeface="Times New Roman" pitchFamily="18" charset="0"/>
              </a:rPr>
              <a:t>     </a:t>
            </a:r>
          </a:p>
          <a:p>
            <a:pPr algn="ctr"/>
            <a:endParaRPr lang="tr-TR" sz="3000" dirty="0"/>
          </a:p>
          <a:p>
            <a:pPr algn="ctr"/>
            <a:endParaRPr lang="tr-TR" sz="3000" dirty="0"/>
          </a:p>
        </p:txBody>
      </p:sp>
      <p:sp>
        <p:nvSpPr>
          <p:cNvPr id="7" name="Metin kutusu 6"/>
          <p:cNvSpPr txBox="1"/>
          <p:nvPr/>
        </p:nvSpPr>
        <p:spPr>
          <a:xfrm>
            <a:off x="185736" y="106987"/>
            <a:ext cx="11870276" cy="1200329"/>
          </a:xfrm>
          <a:prstGeom prst="rect">
            <a:avLst/>
          </a:prstGeom>
          <a:noFill/>
        </p:spPr>
        <p:txBody>
          <a:bodyPr wrap="square" rtlCol="0">
            <a:spAutoFit/>
          </a:bodyPr>
          <a:lstStyle/>
          <a:p>
            <a:r>
              <a:rPr lang="tr-TR" sz="3600" b="1" dirty="0">
                <a:solidFill>
                  <a:srgbClr val="C00000"/>
                </a:solidFill>
                <a:latin typeface="Times New Roman" pitchFamily="18" charset="0"/>
                <a:cs typeface="Times New Roman" pitchFamily="18" charset="0"/>
              </a:rPr>
              <a:t>İşçinin Kısa Çalışma Ödeneğinden </a:t>
            </a:r>
            <a:r>
              <a:rPr lang="tr-TR" sz="3600" b="1" dirty="0" smtClean="0">
                <a:solidFill>
                  <a:srgbClr val="C00000"/>
                </a:solidFill>
                <a:latin typeface="Times New Roman" pitchFamily="18" charset="0"/>
                <a:cs typeface="Times New Roman" pitchFamily="18" charset="0"/>
              </a:rPr>
              <a:t>Yararlanabilmesi İçin</a:t>
            </a:r>
            <a:r>
              <a:rPr lang="tr-TR" sz="3600" b="1" dirty="0">
                <a:solidFill>
                  <a:srgbClr val="C00000"/>
                </a:solidFill>
                <a:latin typeface="Times New Roman" pitchFamily="18" charset="0"/>
                <a:cs typeface="Times New Roman" pitchFamily="18" charset="0"/>
              </a:rPr>
              <a:t>;</a:t>
            </a:r>
            <a:r>
              <a:rPr lang="tr-TR" sz="3600" b="1" dirty="0">
                <a:solidFill>
                  <a:srgbClr val="00B0F0"/>
                </a:solidFill>
                <a:latin typeface="Times New Roman" pitchFamily="18" charset="0"/>
                <a:cs typeface="Times New Roman" pitchFamily="18" charset="0"/>
              </a:rPr>
              <a:t>         </a:t>
            </a:r>
          </a:p>
          <a:p>
            <a:endParaRPr lang="tr-TR" sz="3600" dirty="0"/>
          </a:p>
        </p:txBody>
      </p:sp>
      <p:sp>
        <p:nvSpPr>
          <p:cNvPr id="8" name="Slayt Numarası Yer Tutucusu 7"/>
          <p:cNvSpPr>
            <a:spLocks noGrp="1"/>
          </p:cNvSpPr>
          <p:nvPr>
            <p:ph type="sldNum" sz="quarter" idx="12"/>
          </p:nvPr>
        </p:nvSpPr>
        <p:spPr/>
        <p:txBody>
          <a:bodyPr/>
          <a:lstStyle/>
          <a:p>
            <a:fld id="{8380B8AA-CB20-4F70-8AB0-A17284E7BDD0}" type="slidenum">
              <a:rPr lang="tr-TR" sz="2800" b="1" smtClean="0"/>
              <a:pPr/>
              <a:t>41</a:t>
            </a:fld>
            <a:endParaRPr lang="tr-TR" sz="2800" b="1" dirty="0"/>
          </a:p>
        </p:txBody>
      </p:sp>
    </p:spTree>
    <p:extLst>
      <p:ext uri="{BB962C8B-B14F-4D97-AF65-F5344CB8AC3E}">
        <p14:creationId xmlns:p14="http://schemas.microsoft.com/office/powerpoint/2010/main" xmlns="" val="23573688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Metin kutusu 5"/>
          <p:cNvSpPr txBox="1"/>
          <p:nvPr/>
        </p:nvSpPr>
        <p:spPr>
          <a:xfrm>
            <a:off x="1" y="1312055"/>
            <a:ext cx="12191999" cy="5016758"/>
          </a:xfrm>
          <a:prstGeom prst="rect">
            <a:avLst/>
          </a:prstGeom>
          <a:noFill/>
        </p:spPr>
        <p:txBody>
          <a:bodyPr wrap="square" rtlCol="0">
            <a:spAutoFit/>
          </a:bodyPr>
          <a:lstStyle/>
          <a:p>
            <a:r>
              <a:rPr lang="tr-TR" sz="4000" b="1" dirty="0" smtClean="0"/>
              <a:t>         İş gücü piyasası analizi ile mesleklere göre açık iş sayıları ve işe yerleştirme sayıları, en fazla çalışanı olan meslekler, sektörlere ve meslek gruplarına göre açık iş oranları, açık iş arama süresinin cinsiyete göre dağılımı, sektörlere göre işverenlerin istihdam beklentileri, en fazla istihdam artışı / azalışı beklenen meslekler ve benzeri gibi alanlarda rapor hazırlanıp iş gücü piyasası ile paylaşılmaktadır.</a:t>
            </a:r>
            <a:endParaRPr lang="tr-TR" sz="4000" b="1" dirty="0"/>
          </a:p>
        </p:txBody>
      </p:sp>
      <p:sp>
        <p:nvSpPr>
          <p:cNvPr id="3" name="Metin kutusu 2"/>
          <p:cNvSpPr txBox="1"/>
          <p:nvPr/>
        </p:nvSpPr>
        <p:spPr>
          <a:xfrm>
            <a:off x="3217452" y="398147"/>
            <a:ext cx="7509163" cy="769441"/>
          </a:xfrm>
          <a:prstGeom prst="rect">
            <a:avLst/>
          </a:prstGeom>
          <a:noFill/>
        </p:spPr>
        <p:txBody>
          <a:bodyPr wrap="square" rtlCol="0">
            <a:spAutoFit/>
          </a:bodyPr>
          <a:lstStyle/>
          <a:p>
            <a:r>
              <a:rPr lang="tr-TR" sz="4400" b="1" i="1" dirty="0" smtClean="0">
                <a:solidFill>
                  <a:srgbClr val="0000FF"/>
                </a:solidFill>
              </a:rPr>
              <a:t>İş Gücü Piyasası Analizi</a:t>
            </a:r>
            <a:endParaRPr lang="tr-TR" sz="4400" b="1" i="1" dirty="0">
              <a:solidFill>
                <a:srgbClr val="0000FF"/>
              </a:solidFill>
            </a:endParaRPr>
          </a:p>
        </p:txBody>
      </p:sp>
      <p:sp>
        <p:nvSpPr>
          <p:cNvPr id="7" name="Slayt Numarası Yer Tutucusu 6"/>
          <p:cNvSpPr>
            <a:spLocks noGrp="1"/>
          </p:cNvSpPr>
          <p:nvPr>
            <p:ph type="sldNum" sz="quarter" idx="12"/>
          </p:nvPr>
        </p:nvSpPr>
        <p:spPr/>
        <p:txBody>
          <a:bodyPr/>
          <a:lstStyle/>
          <a:p>
            <a:fld id="{8380B8AA-CB20-4F70-8AB0-A17284E7BDD0}" type="slidenum">
              <a:rPr lang="tr-TR" sz="2800" b="1" smtClean="0"/>
              <a:pPr/>
              <a:t>42</a:t>
            </a:fld>
            <a:endParaRPr lang="tr-TR" sz="2800" b="1" dirty="0"/>
          </a:p>
        </p:txBody>
      </p:sp>
    </p:spTree>
    <p:extLst>
      <p:ext uri="{BB962C8B-B14F-4D97-AF65-F5344CB8AC3E}">
        <p14:creationId xmlns:p14="http://schemas.microsoft.com/office/powerpoint/2010/main" xmlns="" val="38942768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3" name="Resim 2"/>
          <p:cNvPicPr>
            <a:picLocks noChangeAspect="1"/>
          </p:cNvPicPr>
          <p:nvPr/>
        </p:nvPicPr>
        <p:blipFill>
          <a:blip r:embed="rId3" cstate="print"/>
          <a:stretch>
            <a:fillRect/>
          </a:stretch>
        </p:blipFill>
        <p:spPr>
          <a:xfrm>
            <a:off x="6992054" y="568787"/>
            <a:ext cx="5186078" cy="5804701"/>
          </a:xfrm>
          <a:prstGeom prst="rect">
            <a:avLst/>
          </a:prstGeom>
        </p:spPr>
      </p:pic>
      <p:sp>
        <p:nvSpPr>
          <p:cNvPr id="6" name="Metin kutusu 5"/>
          <p:cNvSpPr txBox="1"/>
          <p:nvPr/>
        </p:nvSpPr>
        <p:spPr>
          <a:xfrm>
            <a:off x="8031151" y="627742"/>
            <a:ext cx="928914" cy="369332"/>
          </a:xfrm>
          <a:prstGeom prst="rect">
            <a:avLst/>
          </a:prstGeom>
          <a:noFill/>
        </p:spPr>
        <p:txBody>
          <a:bodyPr wrap="square" rtlCol="0">
            <a:spAutoFit/>
          </a:bodyPr>
          <a:lstStyle/>
          <a:p>
            <a:r>
              <a:rPr lang="tr-TR" dirty="0" smtClean="0">
                <a:solidFill>
                  <a:schemeClr val="bg1"/>
                </a:solidFill>
              </a:rPr>
              <a:t>11,5</a:t>
            </a:r>
            <a:endParaRPr lang="tr-TR" dirty="0">
              <a:solidFill>
                <a:schemeClr val="bg1"/>
              </a:solidFill>
            </a:endParaRPr>
          </a:p>
        </p:txBody>
      </p:sp>
      <p:sp>
        <p:nvSpPr>
          <p:cNvPr id="7" name="Metin kutusu 6"/>
          <p:cNvSpPr txBox="1"/>
          <p:nvPr/>
        </p:nvSpPr>
        <p:spPr>
          <a:xfrm>
            <a:off x="8571548" y="951281"/>
            <a:ext cx="870857" cy="923330"/>
          </a:xfrm>
          <a:prstGeom prst="rect">
            <a:avLst/>
          </a:prstGeom>
          <a:noFill/>
        </p:spPr>
        <p:txBody>
          <a:bodyPr wrap="square" rtlCol="0">
            <a:spAutoFit/>
          </a:bodyPr>
          <a:lstStyle/>
          <a:p>
            <a:r>
              <a:rPr lang="tr-TR" dirty="0" smtClean="0">
                <a:solidFill>
                  <a:schemeClr val="bg1"/>
                </a:solidFill>
              </a:rPr>
              <a:t>23,0</a:t>
            </a:r>
          </a:p>
          <a:p>
            <a:r>
              <a:rPr lang="tr-TR" dirty="0" smtClean="0">
                <a:solidFill>
                  <a:schemeClr val="bg1"/>
                </a:solidFill>
              </a:rPr>
              <a:t> 24,4</a:t>
            </a:r>
          </a:p>
          <a:p>
            <a:r>
              <a:rPr lang="tr-TR" dirty="0" smtClean="0">
                <a:solidFill>
                  <a:schemeClr val="bg1"/>
                </a:solidFill>
              </a:rPr>
              <a:t> 24,8</a:t>
            </a:r>
            <a:endParaRPr lang="tr-TR" dirty="0">
              <a:solidFill>
                <a:schemeClr val="bg1"/>
              </a:solidFill>
            </a:endParaRPr>
          </a:p>
        </p:txBody>
      </p:sp>
      <p:sp>
        <p:nvSpPr>
          <p:cNvPr id="8" name="Metin kutusu 7"/>
          <p:cNvSpPr txBox="1"/>
          <p:nvPr/>
        </p:nvSpPr>
        <p:spPr>
          <a:xfrm>
            <a:off x="9039366" y="1846264"/>
            <a:ext cx="1291771" cy="369332"/>
          </a:xfrm>
          <a:prstGeom prst="rect">
            <a:avLst/>
          </a:prstGeom>
          <a:noFill/>
        </p:spPr>
        <p:txBody>
          <a:bodyPr wrap="square" rtlCol="0">
            <a:spAutoFit/>
          </a:bodyPr>
          <a:lstStyle/>
          <a:p>
            <a:r>
              <a:rPr lang="tr-TR" dirty="0" smtClean="0">
                <a:solidFill>
                  <a:schemeClr val="bg1"/>
                </a:solidFill>
              </a:rPr>
              <a:t>34,3</a:t>
            </a:r>
            <a:endParaRPr lang="tr-TR" dirty="0">
              <a:solidFill>
                <a:schemeClr val="bg1"/>
              </a:solidFill>
            </a:endParaRPr>
          </a:p>
        </p:txBody>
      </p:sp>
      <p:sp>
        <p:nvSpPr>
          <p:cNvPr id="10" name="Metin kutusu 9"/>
          <p:cNvSpPr txBox="1"/>
          <p:nvPr/>
        </p:nvSpPr>
        <p:spPr>
          <a:xfrm>
            <a:off x="9107259" y="2170937"/>
            <a:ext cx="1349829" cy="369332"/>
          </a:xfrm>
          <a:prstGeom prst="rect">
            <a:avLst/>
          </a:prstGeom>
          <a:noFill/>
        </p:spPr>
        <p:txBody>
          <a:bodyPr wrap="square" rtlCol="0">
            <a:spAutoFit/>
          </a:bodyPr>
          <a:lstStyle/>
          <a:p>
            <a:r>
              <a:rPr lang="tr-TR" dirty="0" smtClean="0">
                <a:solidFill>
                  <a:schemeClr val="bg1"/>
                </a:solidFill>
              </a:rPr>
              <a:t>36,2</a:t>
            </a:r>
            <a:endParaRPr lang="tr-TR" dirty="0">
              <a:solidFill>
                <a:schemeClr val="bg1"/>
              </a:solidFill>
            </a:endParaRPr>
          </a:p>
        </p:txBody>
      </p:sp>
      <p:sp>
        <p:nvSpPr>
          <p:cNvPr id="11" name="Metin kutusu 10"/>
          <p:cNvSpPr txBox="1"/>
          <p:nvPr/>
        </p:nvSpPr>
        <p:spPr>
          <a:xfrm>
            <a:off x="9325359" y="2461673"/>
            <a:ext cx="1233714" cy="369332"/>
          </a:xfrm>
          <a:prstGeom prst="rect">
            <a:avLst/>
          </a:prstGeom>
          <a:noFill/>
        </p:spPr>
        <p:txBody>
          <a:bodyPr wrap="square" rtlCol="0">
            <a:spAutoFit/>
          </a:bodyPr>
          <a:lstStyle/>
          <a:p>
            <a:r>
              <a:rPr lang="tr-TR" dirty="0" smtClean="0">
                <a:solidFill>
                  <a:schemeClr val="bg1"/>
                </a:solidFill>
              </a:rPr>
              <a:t>39,2</a:t>
            </a:r>
            <a:endParaRPr lang="tr-TR" dirty="0">
              <a:solidFill>
                <a:schemeClr val="bg1"/>
              </a:solidFill>
            </a:endParaRPr>
          </a:p>
        </p:txBody>
      </p:sp>
      <p:sp>
        <p:nvSpPr>
          <p:cNvPr id="13" name="Metin kutusu 12"/>
          <p:cNvSpPr txBox="1"/>
          <p:nvPr/>
        </p:nvSpPr>
        <p:spPr>
          <a:xfrm>
            <a:off x="9332165" y="2795996"/>
            <a:ext cx="1349829" cy="369332"/>
          </a:xfrm>
          <a:prstGeom prst="rect">
            <a:avLst/>
          </a:prstGeom>
          <a:noFill/>
        </p:spPr>
        <p:txBody>
          <a:bodyPr wrap="square" rtlCol="0">
            <a:spAutoFit/>
          </a:bodyPr>
          <a:lstStyle/>
          <a:p>
            <a:r>
              <a:rPr lang="tr-TR" dirty="0" smtClean="0">
                <a:solidFill>
                  <a:schemeClr val="bg1"/>
                </a:solidFill>
              </a:rPr>
              <a:t>40,2</a:t>
            </a:r>
            <a:endParaRPr lang="tr-TR" dirty="0">
              <a:solidFill>
                <a:schemeClr val="bg1"/>
              </a:solidFill>
            </a:endParaRPr>
          </a:p>
        </p:txBody>
      </p:sp>
      <p:sp>
        <p:nvSpPr>
          <p:cNvPr id="14" name="Metin kutusu 13"/>
          <p:cNvSpPr txBox="1"/>
          <p:nvPr/>
        </p:nvSpPr>
        <p:spPr>
          <a:xfrm>
            <a:off x="9585368" y="3099949"/>
            <a:ext cx="1030514" cy="369332"/>
          </a:xfrm>
          <a:prstGeom prst="rect">
            <a:avLst/>
          </a:prstGeom>
          <a:noFill/>
        </p:spPr>
        <p:txBody>
          <a:bodyPr wrap="square" rtlCol="0">
            <a:spAutoFit/>
          </a:bodyPr>
          <a:lstStyle/>
          <a:p>
            <a:r>
              <a:rPr lang="tr-TR" dirty="0" smtClean="0">
                <a:solidFill>
                  <a:schemeClr val="bg1"/>
                </a:solidFill>
              </a:rPr>
              <a:t>44,2</a:t>
            </a:r>
            <a:endParaRPr lang="tr-TR" dirty="0">
              <a:solidFill>
                <a:schemeClr val="bg1"/>
              </a:solidFill>
            </a:endParaRPr>
          </a:p>
        </p:txBody>
      </p:sp>
      <p:sp>
        <p:nvSpPr>
          <p:cNvPr id="15" name="Metin kutusu 14"/>
          <p:cNvSpPr txBox="1"/>
          <p:nvPr/>
        </p:nvSpPr>
        <p:spPr>
          <a:xfrm>
            <a:off x="9640917" y="3403471"/>
            <a:ext cx="1088571" cy="369332"/>
          </a:xfrm>
          <a:prstGeom prst="rect">
            <a:avLst/>
          </a:prstGeom>
          <a:noFill/>
        </p:spPr>
        <p:txBody>
          <a:bodyPr wrap="square" rtlCol="0">
            <a:spAutoFit/>
          </a:bodyPr>
          <a:lstStyle/>
          <a:p>
            <a:r>
              <a:rPr lang="tr-TR" dirty="0" smtClean="0">
                <a:solidFill>
                  <a:schemeClr val="bg1"/>
                </a:solidFill>
              </a:rPr>
              <a:t>45,2</a:t>
            </a:r>
            <a:endParaRPr lang="tr-TR" dirty="0">
              <a:solidFill>
                <a:schemeClr val="bg1"/>
              </a:solidFill>
            </a:endParaRPr>
          </a:p>
        </p:txBody>
      </p:sp>
      <p:sp>
        <p:nvSpPr>
          <p:cNvPr id="16" name="Metin kutusu 15"/>
          <p:cNvSpPr txBox="1"/>
          <p:nvPr/>
        </p:nvSpPr>
        <p:spPr>
          <a:xfrm>
            <a:off x="9715560" y="3751814"/>
            <a:ext cx="1235953" cy="369332"/>
          </a:xfrm>
          <a:prstGeom prst="rect">
            <a:avLst/>
          </a:prstGeom>
          <a:noFill/>
        </p:spPr>
        <p:txBody>
          <a:bodyPr wrap="square" rtlCol="0">
            <a:spAutoFit/>
          </a:bodyPr>
          <a:lstStyle/>
          <a:p>
            <a:r>
              <a:rPr lang="tr-TR" dirty="0" smtClean="0">
                <a:solidFill>
                  <a:schemeClr val="bg1"/>
                </a:solidFill>
              </a:rPr>
              <a:t>46,8</a:t>
            </a:r>
            <a:endParaRPr lang="tr-TR" dirty="0">
              <a:solidFill>
                <a:schemeClr val="bg1"/>
              </a:solidFill>
            </a:endParaRPr>
          </a:p>
        </p:txBody>
      </p:sp>
      <p:sp>
        <p:nvSpPr>
          <p:cNvPr id="17" name="Metin kutusu 16"/>
          <p:cNvSpPr txBox="1"/>
          <p:nvPr/>
        </p:nvSpPr>
        <p:spPr>
          <a:xfrm>
            <a:off x="9934369" y="4052818"/>
            <a:ext cx="986971" cy="369332"/>
          </a:xfrm>
          <a:prstGeom prst="rect">
            <a:avLst/>
          </a:prstGeom>
          <a:noFill/>
        </p:spPr>
        <p:txBody>
          <a:bodyPr wrap="square" rtlCol="0">
            <a:spAutoFit/>
          </a:bodyPr>
          <a:lstStyle/>
          <a:p>
            <a:r>
              <a:rPr lang="tr-TR" dirty="0" smtClean="0">
                <a:solidFill>
                  <a:srgbClr val="FF0000"/>
                </a:solidFill>
              </a:rPr>
              <a:t>50,2</a:t>
            </a:r>
            <a:endParaRPr lang="tr-TR" dirty="0">
              <a:solidFill>
                <a:srgbClr val="FF0000"/>
              </a:solidFill>
            </a:endParaRPr>
          </a:p>
        </p:txBody>
      </p:sp>
      <p:sp>
        <p:nvSpPr>
          <p:cNvPr id="18" name="Metin kutusu 17"/>
          <p:cNvSpPr txBox="1"/>
          <p:nvPr/>
        </p:nvSpPr>
        <p:spPr>
          <a:xfrm>
            <a:off x="10026246" y="4347556"/>
            <a:ext cx="1074057" cy="369332"/>
          </a:xfrm>
          <a:prstGeom prst="rect">
            <a:avLst/>
          </a:prstGeom>
          <a:noFill/>
        </p:spPr>
        <p:txBody>
          <a:bodyPr wrap="square" rtlCol="0">
            <a:spAutoFit/>
          </a:bodyPr>
          <a:lstStyle/>
          <a:p>
            <a:r>
              <a:rPr lang="tr-TR" dirty="0" smtClean="0">
                <a:solidFill>
                  <a:schemeClr val="bg1"/>
                </a:solidFill>
              </a:rPr>
              <a:t>52,0</a:t>
            </a:r>
            <a:endParaRPr lang="tr-TR" dirty="0">
              <a:solidFill>
                <a:schemeClr val="bg1"/>
              </a:solidFill>
            </a:endParaRPr>
          </a:p>
        </p:txBody>
      </p:sp>
      <p:sp>
        <p:nvSpPr>
          <p:cNvPr id="19" name="Metin kutusu 18"/>
          <p:cNvSpPr txBox="1"/>
          <p:nvPr/>
        </p:nvSpPr>
        <p:spPr>
          <a:xfrm>
            <a:off x="10556535" y="4667052"/>
            <a:ext cx="914400" cy="369332"/>
          </a:xfrm>
          <a:prstGeom prst="rect">
            <a:avLst/>
          </a:prstGeom>
          <a:noFill/>
        </p:spPr>
        <p:txBody>
          <a:bodyPr wrap="square" rtlCol="0">
            <a:spAutoFit/>
          </a:bodyPr>
          <a:lstStyle/>
          <a:p>
            <a:r>
              <a:rPr lang="tr-TR" dirty="0" smtClean="0">
                <a:solidFill>
                  <a:schemeClr val="bg1"/>
                </a:solidFill>
              </a:rPr>
              <a:t>61,5</a:t>
            </a:r>
            <a:endParaRPr lang="tr-TR" dirty="0">
              <a:solidFill>
                <a:schemeClr val="bg1"/>
              </a:solidFill>
            </a:endParaRPr>
          </a:p>
        </p:txBody>
      </p:sp>
      <p:sp>
        <p:nvSpPr>
          <p:cNvPr id="21" name="Metin kutusu 20"/>
          <p:cNvSpPr txBox="1"/>
          <p:nvPr/>
        </p:nvSpPr>
        <p:spPr>
          <a:xfrm>
            <a:off x="10735278" y="4985832"/>
            <a:ext cx="1291772" cy="369332"/>
          </a:xfrm>
          <a:prstGeom prst="rect">
            <a:avLst/>
          </a:prstGeom>
          <a:noFill/>
        </p:spPr>
        <p:txBody>
          <a:bodyPr wrap="square" rtlCol="0">
            <a:spAutoFit/>
          </a:bodyPr>
          <a:lstStyle/>
          <a:p>
            <a:r>
              <a:rPr lang="tr-TR" dirty="0" smtClean="0">
                <a:solidFill>
                  <a:schemeClr val="bg1"/>
                </a:solidFill>
              </a:rPr>
              <a:t>64,8</a:t>
            </a:r>
            <a:endParaRPr lang="tr-TR" dirty="0">
              <a:solidFill>
                <a:schemeClr val="bg1"/>
              </a:solidFill>
            </a:endParaRPr>
          </a:p>
        </p:txBody>
      </p:sp>
      <p:sp>
        <p:nvSpPr>
          <p:cNvPr id="22" name="Metin kutusu 21"/>
          <p:cNvSpPr txBox="1"/>
          <p:nvPr/>
        </p:nvSpPr>
        <p:spPr>
          <a:xfrm>
            <a:off x="10775986" y="5280570"/>
            <a:ext cx="1088571" cy="369332"/>
          </a:xfrm>
          <a:prstGeom prst="rect">
            <a:avLst/>
          </a:prstGeom>
          <a:noFill/>
        </p:spPr>
        <p:txBody>
          <a:bodyPr wrap="square" rtlCol="0">
            <a:spAutoFit/>
          </a:bodyPr>
          <a:lstStyle/>
          <a:p>
            <a:r>
              <a:rPr lang="tr-TR" dirty="0" smtClean="0">
                <a:solidFill>
                  <a:schemeClr val="bg1"/>
                </a:solidFill>
              </a:rPr>
              <a:t>65,4</a:t>
            </a:r>
            <a:endParaRPr lang="tr-TR" dirty="0">
              <a:solidFill>
                <a:schemeClr val="bg1"/>
              </a:solidFill>
            </a:endParaRPr>
          </a:p>
        </p:txBody>
      </p:sp>
      <p:sp>
        <p:nvSpPr>
          <p:cNvPr id="23" name="Metin kutusu 22"/>
          <p:cNvSpPr txBox="1"/>
          <p:nvPr/>
        </p:nvSpPr>
        <p:spPr>
          <a:xfrm>
            <a:off x="11248572" y="5578921"/>
            <a:ext cx="943428" cy="369332"/>
          </a:xfrm>
          <a:prstGeom prst="rect">
            <a:avLst/>
          </a:prstGeom>
          <a:noFill/>
        </p:spPr>
        <p:txBody>
          <a:bodyPr wrap="square" rtlCol="0">
            <a:spAutoFit/>
          </a:bodyPr>
          <a:lstStyle/>
          <a:p>
            <a:r>
              <a:rPr lang="tr-TR" dirty="0" smtClean="0">
                <a:solidFill>
                  <a:schemeClr val="bg1"/>
                </a:solidFill>
              </a:rPr>
              <a:t>74,1</a:t>
            </a:r>
            <a:endParaRPr lang="tr-TR" dirty="0">
              <a:solidFill>
                <a:schemeClr val="bg1"/>
              </a:solidFill>
            </a:endParaRPr>
          </a:p>
        </p:txBody>
      </p:sp>
      <p:sp>
        <p:nvSpPr>
          <p:cNvPr id="24" name="Metin kutusu 23"/>
          <p:cNvSpPr txBox="1"/>
          <p:nvPr/>
        </p:nvSpPr>
        <p:spPr>
          <a:xfrm>
            <a:off x="11611428" y="5898864"/>
            <a:ext cx="1161143" cy="369332"/>
          </a:xfrm>
          <a:prstGeom prst="rect">
            <a:avLst/>
          </a:prstGeom>
          <a:noFill/>
        </p:spPr>
        <p:txBody>
          <a:bodyPr wrap="square" rtlCol="0">
            <a:spAutoFit/>
          </a:bodyPr>
          <a:lstStyle/>
          <a:p>
            <a:r>
              <a:rPr lang="tr-TR" dirty="0" smtClean="0">
                <a:solidFill>
                  <a:schemeClr val="bg1"/>
                </a:solidFill>
              </a:rPr>
              <a:t>80,7</a:t>
            </a:r>
            <a:endParaRPr lang="tr-TR" dirty="0">
              <a:solidFill>
                <a:schemeClr val="bg1"/>
              </a:solidFill>
            </a:endParaRPr>
          </a:p>
        </p:txBody>
      </p:sp>
      <p:sp>
        <p:nvSpPr>
          <p:cNvPr id="26" name="Artı 25"/>
          <p:cNvSpPr/>
          <p:nvPr/>
        </p:nvSpPr>
        <p:spPr>
          <a:xfrm>
            <a:off x="7575600" y="6251545"/>
            <a:ext cx="129578" cy="22641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Artı 26"/>
          <p:cNvSpPr/>
          <p:nvPr/>
        </p:nvSpPr>
        <p:spPr>
          <a:xfrm>
            <a:off x="7074935" y="6285532"/>
            <a:ext cx="141938" cy="17591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Artı 27"/>
          <p:cNvSpPr/>
          <p:nvPr/>
        </p:nvSpPr>
        <p:spPr>
          <a:xfrm>
            <a:off x="10259717" y="6250002"/>
            <a:ext cx="135738" cy="21771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Artı 28"/>
          <p:cNvSpPr/>
          <p:nvPr/>
        </p:nvSpPr>
        <p:spPr>
          <a:xfrm>
            <a:off x="11248572" y="6276840"/>
            <a:ext cx="132592" cy="17677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Artı 29"/>
          <p:cNvSpPr/>
          <p:nvPr/>
        </p:nvSpPr>
        <p:spPr>
          <a:xfrm>
            <a:off x="11710712" y="6275038"/>
            <a:ext cx="133070" cy="18970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Artı 30"/>
          <p:cNvSpPr/>
          <p:nvPr/>
        </p:nvSpPr>
        <p:spPr>
          <a:xfrm>
            <a:off x="8603967" y="6276840"/>
            <a:ext cx="132085" cy="19329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Artı 31"/>
          <p:cNvSpPr/>
          <p:nvPr/>
        </p:nvSpPr>
        <p:spPr>
          <a:xfrm>
            <a:off x="8034726" y="6265410"/>
            <a:ext cx="127767" cy="16165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Artı 32"/>
          <p:cNvSpPr/>
          <p:nvPr/>
        </p:nvSpPr>
        <p:spPr>
          <a:xfrm>
            <a:off x="9207327" y="6275383"/>
            <a:ext cx="117452" cy="20257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Artı 33"/>
          <p:cNvSpPr/>
          <p:nvPr/>
        </p:nvSpPr>
        <p:spPr>
          <a:xfrm>
            <a:off x="9689016" y="6247029"/>
            <a:ext cx="120582" cy="21771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Artı 34"/>
          <p:cNvSpPr/>
          <p:nvPr/>
        </p:nvSpPr>
        <p:spPr>
          <a:xfrm flipH="1">
            <a:off x="10786805" y="6260773"/>
            <a:ext cx="139616" cy="18970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Metin kutusu 39"/>
          <p:cNvSpPr txBox="1"/>
          <p:nvPr/>
        </p:nvSpPr>
        <p:spPr>
          <a:xfrm>
            <a:off x="6925744" y="6455324"/>
            <a:ext cx="5263667" cy="338554"/>
          </a:xfrm>
          <a:prstGeom prst="rect">
            <a:avLst/>
          </a:prstGeom>
          <a:noFill/>
        </p:spPr>
        <p:txBody>
          <a:bodyPr wrap="square" rtlCol="0">
            <a:spAutoFit/>
          </a:bodyPr>
          <a:lstStyle/>
          <a:p>
            <a:r>
              <a:rPr lang="tr-TR" sz="1600" b="1" dirty="0" smtClean="0"/>
              <a:t>0,0    10,0   20,0     30,0     40,0    50,0    60,0   70,0   80,0  90,0</a:t>
            </a:r>
            <a:endParaRPr lang="tr-TR" sz="1600" b="1" dirty="0"/>
          </a:p>
        </p:txBody>
      </p:sp>
      <p:sp>
        <p:nvSpPr>
          <p:cNvPr id="41" name="Metin kutusu 40"/>
          <p:cNvSpPr txBox="1"/>
          <p:nvPr/>
        </p:nvSpPr>
        <p:spPr>
          <a:xfrm>
            <a:off x="4705857" y="576183"/>
            <a:ext cx="3063713" cy="477054"/>
          </a:xfrm>
          <a:prstGeom prst="rect">
            <a:avLst/>
          </a:prstGeom>
          <a:noFill/>
        </p:spPr>
        <p:txBody>
          <a:bodyPr wrap="square" rtlCol="0">
            <a:spAutoFit/>
          </a:bodyPr>
          <a:lstStyle/>
          <a:p>
            <a:r>
              <a:rPr lang="tr-TR" sz="2500" b="1" dirty="0" smtClean="0"/>
              <a:t>Bilgi Ve İletişim</a:t>
            </a:r>
            <a:endParaRPr lang="tr-TR" sz="2500" b="1" dirty="0"/>
          </a:p>
        </p:txBody>
      </p:sp>
      <p:sp>
        <p:nvSpPr>
          <p:cNvPr id="78" name="Eksi 77"/>
          <p:cNvSpPr/>
          <p:nvPr/>
        </p:nvSpPr>
        <p:spPr>
          <a:xfrm>
            <a:off x="6876135" y="1940497"/>
            <a:ext cx="163875" cy="191523"/>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9" name="Eksi 78"/>
          <p:cNvSpPr/>
          <p:nvPr/>
        </p:nvSpPr>
        <p:spPr>
          <a:xfrm>
            <a:off x="6861739" y="693747"/>
            <a:ext cx="186394" cy="237323"/>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1" name="Eksi 80"/>
          <p:cNvSpPr/>
          <p:nvPr/>
        </p:nvSpPr>
        <p:spPr>
          <a:xfrm>
            <a:off x="6905065" y="5397816"/>
            <a:ext cx="136646" cy="20186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2" name="Eksi 81"/>
          <p:cNvSpPr/>
          <p:nvPr/>
        </p:nvSpPr>
        <p:spPr>
          <a:xfrm>
            <a:off x="6883382" y="3502368"/>
            <a:ext cx="176083" cy="216187"/>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3" name="Eksi 82"/>
          <p:cNvSpPr/>
          <p:nvPr/>
        </p:nvSpPr>
        <p:spPr>
          <a:xfrm>
            <a:off x="6861738" y="1631745"/>
            <a:ext cx="156629" cy="20115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4" name="Eksi 83"/>
          <p:cNvSpPr/>
          <p:nvPr/>
        </p:nvSpPr>
        <p:spPr>
          <a:xfrm>
            <a:off x="6841328" y="1007957"/>
            <a:ext cx="184237" cy="209923"/>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5" name="Eksi 84"/>
          <p:cNvSpPr/>
          <p:nvPr/>
        </p:nvSpPr>
        <p:spPr>
          <a:xfrm>
            <a:off x="6876641" y="2271894"/>
            <a:ext cx="156629" cy="20115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6" name="Eksi 85"/>
          <p:cNvSpPr/>
          <p:nvPr/>
        </p:nvSpPr>
        <p:spPr>
          <a:xfrm>
            <a:off x="6863629" y="4160178"/>
            <a:ext cx="156629" cy="201159"/>
          </a:xfrm>
          <a:prstGeom prst="mathMinus">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8" name="Eksi 87"/>
          <p:cNvSpPr/>
          <p:nvPr/>
        </p:nvSpPr>
        <p:spPr>
          <a:xfrm>
            <a:off x="6861739" y="2591569"/>
            <a:ext cx="198624" cy="204427"/>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9" name="Eksi 88"/>
          <p:cNvSpPr/>
          <p:nvPr/>
        </p:nvSpPr>
        <p:spPr>
          <a:xfrm>
            <a:off x="6841328" y="2902992"/>
            <a:ext cx="205493" cy="18364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1" name="Eksi 90"/>
          <p:cNvSpPr/>
          <p:nvPr/>
        </p:nvSpPr>
        <p:spPr>
          <a:xfrm>
            <a:off x="6891078" y="3221663"/>
            <a:ext cx="156629" cy="20115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2" name="Eksi 91"/>
          <p:cNvSpPr/>
          <p:nvPr/>
        </p:nvSpPr>
        <p:spPr>
          <a:xfrm>
            <a:off x="6841328" y="1295956"/>
            <a:ext cx="200689" cy="239007"/>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3" name="Eksi 92"/>
          <p:cNvSpPr/>
          <p:nvPr/>
        </p:nvSpPr>
        <p:spPr>
          <a:xfrm>
            <a:off x="6876641" y="3827104"/>
            <a:ext cx="156629" cy="20115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5" name="Eksi 94"/>
          <p:cNvSpPr/>
          <p:nvPr/>
        </p:nvSpPr>
        <p:spPr>
          <a:xfrm>
            <a:off x="6902290" y="5095469"/>
            <a:ext cx="156629" cy="20115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6" name="Eksi 95"/>
          <p:cNvSpPr/>
          <p:nvPr/>
        </p:nvSpPr>
        <p:spPr>
          <a:xfrm>
            <a:off x="6865298" y="4464777"/>
            <a:ext cx="156629" cy="20115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7" name="Eksi 96"/>
          <p:cNvSpPr/>
          <p:nvPr/>
        </p:nvSpPr>
        <p:spPr>
          <a:xfrm>
            <a:off x="6876642" y="6003068"/>
            <a:ext cx="156629" cy="20115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8" name="Eksi 97"/>
          <p:cNvSpPr/>
          <p:nvPr/>
        </p:nvSpPr>
        <p:spPr>
          <a:xfrm>
            <a:off x="6876637" y="5688452"/>
            <a:ext cx="194877" cy="190454"/>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9" name="Eksi 98"/>
          <p:cNvSpPr/>
          <p:nvPr/>
        </p:nvSpPr>
        <p:spPr>
          <a:xfrm>
            <a:off x="6876136" y="4767396"/>
            <a:ext cx="142231" cy="203195"/>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1" name="Metin kutusu 100"/>
          <p:cNvSpPr txBox="1"/>
          <p:nvPr/>
        </p:nvSpPr>
        <p:spPr>
          <a:xfrm>
            <a:off x="1185525" y="869087"/>
            <a:ext cx="6913084" cy="477054"/>
          </a:xfrm>
          <a:prstGeom prst="rect">
            <a:avLst/>
          </a:prstGeom>
          <a:noFill/>
        </p:spPr>
        <p:txBody>
          <a:bodyPr wrap="square" rtlCol="0">
            <a:spAutoFit/>
          </a:bodyPr>
          <a:lstStyle/>
          <a:p>
            <a:r>
              <a:rPr lang="tr-TR" sz="2500" b="1" dirty="0" smtClean="0"/>
              <a:t>Su temini; kanalizasyon, atık yönetimi ve…</a:t>
            </a:r>
            <a:endParaRPr lang="tr-TR" sz="2500" b="1" dirty="0"/>
          </a:p>
        </p:txBody>
      </p:sp>
      <p:sp>
        <p:nvSpPr>
          <p:cNvPr id="102" name="Metin kutusu 101"/>
          <p:cNvSpPr txBox="1"/>
          <p:nvPr/>
        </p:nvSpPr>
        <p:spPr>
          <a:xfrm>
            <a:off x="5871171" y="1184501"/>
            <a:ext cx="1248229" cy="477054"/>
          </a:xfrm>
          <a:prstGeom prst="rect">
            <a:avLst/>
          </a:prstGeom>
          <a:noFill/>
        </p:spPr>
        <p:txBody>
          <a:bodyPr wrap="square" rtlCol="0">
            <a:spAutoFit/>
          </a:bodyPr>
          <a:lstStyle/>
          <a:p>
            <a:r>
              <a:rPr lang="tr-TR" sz="2500" b="1" dirty="0" smtClean="0"/>
              <a:t>İnşaat</a:t>
            </a:r>
            <a:endParaRPr lang="tr-TR" sz="2500" b="1" dirty="0"/>
          </a:p>
        </p:txBody>
      </p:sp>
      <p:sp>
        <p:nvSpPr>
          <p:cNvPr id="103" name="Metin kutusu 102"/>
          <p:cNvSpPr txBox="1"/>
          <p:nvPr/>
        </p:nvSpPr>
        <p:spPr>
          <a:xfrm>
            <a:off x="1799079" y="1485550"/>
            <a:ext cx="5235330" cy="477054"/>
          </a:xfrm>
          <a:prstGeom prst="rect">
            <a:avLst/>
          </a:prstGeom>
          <a:noFill/>
        </p:spPr>
        <p:txBody>
          <a:bodyPr wrap="square" rtlCol="0">
            <a:spAutoFit/>
          </a:bodyPr>
          <a:lstStyle/>
          <a:p>
            <a:r>
              <a:rPr lang="tr-TR" sz="2500" b="1" dirty="0"/>
              <a:t>Mesleki, bilimsel ve teknik faaliyetler</a:t>
            </a:r>
          </a:p>
        </p:txBody>
      </p:sp>
      <p:sp>
        <p:nvSpPr>
          <p:cNvPr id="104" name="Metin kutusu 103"/>
          <p:cNvSpPr txBox="1"/>
          <p:nvPr/>
        </p:nvSpPr>
        <p:spPr>
          <a:xfrm>
            <a:off x="1010189" y="2128516"/>
            <a:ext cx="6135715" cy="477054"/>
          </a:xfrm>
          <a:prstGeom prst="rect">
            <a:avLst/>
          </a:prstGeom>
          <a:noFill/>
        </p:spPr>
        <p:txBody>
          <a:bodyPr wrap="square" rtlCol="0">
            <a:spAutoFit/>
          </a:bodyPr>
          <a:lstStyle/>
          <a:p>
            <a:r>
              <a:rPr lang="tr-TR" sz="2500" b="1" dirty="0"/>
              <a:t>Toptan ve perakende ticaret; motorlu kara…</a:t>
            </a:r>
          </a:p>
        </p:txBody>
      </p:sp>
      <p:sp>
        <p:nvSpPr>
          <p:cNvPr id="105" name="Metin kutusu 104"/>
          <p:cNvSpPr txBox="1"/>
          <p:nvPr/>
        </p:nvSpPr>
        <p:spPr>
          <a:xfrm>
            <a:off x="5913326" y="1798225"/>
            <a:ext cx="1125566" cy="477054"/>
          </a:xfrm>
          <a:prstGeom prst="rect">
            <a:avLst/>
          </a:prstGeom>
          <a:noFill/>
        </p:spPr>
        <p:txBody>
          <a:bodyPr wrap="square" rtlCol="0">
            <a:spAutoFit/>
          </a:bodyPr>
          <a:lstStyle/>
          <a:p>
            <a:r>
              <a:rPr lang="tr-TR" sz="2500" b="1" dirty="0" smtClean="0"/>
              <a:t>Eğitim</a:t>
            </a:r>
            <a:endParaRPr lang="tr-TR" sz="2500" b="1" dirty="0"/>
          </a:p>
        </p:txBody>
      </p:sp>
      <p:sp>
        <p:nvSpPr>
          <p:cNvPr id="106" name="Metin kutusu 105"/>
          <p:cNvSpPr txBox="1"/>
          <p:nvPr/>
        </p:nvSpPr>
        <p:spPr>
          <a:xfrm>
            <a:off x="3165217" y="2432774"/>
            <a:ext cx="3981792" cy="477054"/>
          </a:xfrm>
          <a:prstGeom prst="rect">
            <a:avLst/>
          </a:prstGeom>
          <a:noFill/>
        </p:spPr>
        <p:txBody>
          <a:bodyPr wrap="square" rtlCol="0">
            <a:spAutoFit/>
          </a:bodyPr>
          <a:lstStyle/>
          <a:p>
            <a:r>
              <a:rPr lang="tr-TR" sz="2500" b="1" dirty="0"/>
              <a:t>Madencilik ve taş ocakçılığı</a:t>
            </a:r>
          </a:p>
        </p:txBody>
      </p:sp>
      <p:sp>
        <p:nvSpPr>
          <p:cNvPr id="107" name="Metin kutusu 106"/>
          <p:cNvSpPr txBox="1"/>
          <p:nvPr/>
        </p:nvSpPr>
        <p:spPr>
          <a:xfrm>
            <a:off x="1301145" y="2733586"/>
            <a:ext cx="5858149" cy="477054"/>
          </a:xfrm>
          <a:prstGeom prst="rect">
            <a:avLst/>
          </a:prstGeom>
          <a:noFill/>
        </p:spPr>
        <p:txBody>
          <a:bodyPr wrap="square" rtlCol="0">
            <a:spAutoFit/>
          </a:bodyPr>
          <a:lstStyle/>
          <a:p>
            <a:r>
              <a:rPr lang="tr-TR" sz="2500" b="1" dirty="0"/>
              <a:t>Konaklama ve yiyecek hizmeti faaliyetleri</a:t>
            </a:r>
          </a:p>
        </p:txBody>
      </p:sp>
      <p:sp>
        <p:nvSpPr>
          <p:cNvPr id="108" name="Metin kutusu 107"/>
          <p:cNvSpPr txBox="1"/>
          <p:nvPr/>
        </p:nvSpPr>
        <p:spPr>
          <a:xfrm>
            <a:off x="3646329" y="3042473"/>
            <a:ext cx="3611059" cy="477054"/>
          </a:xfrm>
          <a:prstGeom prst="rect">
            <a:avLst/>
          </a:prstGeom>
          <a:noFill/>
        </p:spPr>
        <p:txBody>
          <a:bodyPr wrap="square" rtlCol="0">
            <a:spAutoFit/>
          </a:bodyPr>
          <a:lstStyle/>
          <a:p>
            <a:r>
              <a:rPr lang="tr-TR" sz="2500" b="1" dirty="0"/>
              <a:t>Diğer hizmet faaliyetleri</a:t>
            </a:r>
          </a:p>
        </p:txBody>
      </p:sp>
      <p:sp>
        <p:nvSpPr>
          <p:cNvPr id="109" name="Metin kutusu 108"/>
          <p:cNvSpPr txBox="1"/>
          <p:nvPr/>
        </p:nvSpPr>
        <p:spPr>
          <a:xfrm>
            <a:off x="3707687" y="3349138"/>
            <a:ext cx="3397104" cy="477054"/>
          </a:xfrm>
          <a:prstGeom prst="rect">
            <a:avLst/>
          </a:prstGeom>
          <a:noFill/>
        </p:spPr>
        <p:txBody>
          <a:bodyPr wrap="square" rtlCol="0">
            <a:spAutoFit/>
          </a:bodyPr>
          <a:lstStyle/>
          <a:p>
            <a:r>
              <a:rPr lang="tr-TR" sz="2500" b="1" dirty="0"/>
              <a:t>Ulaştırma ve depolama</a:t>
            </a:r>
          </a:p>
        </p:txBody>
      </p:sp>
      <p:sp>
        <p:nvSpPr>
          <p:cNvPr id="110" name="Metin kutusu 109"/>
          <p:cNvSpPr txBox="1"/>
          <p:nvPr/>
        </p:nvSpPr>
        <p:spPr>
          <a:xfrm>
            <a:off x="1750396" y="3635631"/>
            <a:ext cx="5382079" cy="477054"/>
          </a:xfrm>
          <a:prstGeom prst="rect">
            <a:avLst/>
          </a:prstGeom>
          <a:noFill/>
        </p:spPr>
        <p:txBody>
          <a:bodyPr wrap="square" rtlCol="0">
            <a:spAutoFit/>
          </a:bodyPr>
          <a:lstStyle/>
          <a:p>
            <a:r>
              <a:rPr lang="tr-TR" sz="2500" b="1" dirty="0"/>
              <a:t>Kültür, sanat eğlence, dinlence ve spor</a:t>
            </a:r>
          </a:p>
        </p:txBody>
      </p:sp>
      <p:sp>
        <p:nvSpPr>
          <p:cNvPr id="111" name="Metin kutusu 110"/>
          <p:cNvSpPr txBox="1"/>
          <p:nvPr/>
        </p:nvSpPr>
        <p:spPr>
          <a:xfrm>
            <a:off x="5606837" y="3998321"/>
            <a:ext cx="1355553" cy="477054"/>
          </a:xfrm>
          <a:prstGeom prst="rect">
            <a:avLst/>
          </a:prstGeom>
          <a:noFill/>
        </p:spPr>
        <p:txBody>
          <a:bodyPr wrap="square" rtlCol="0">
            <a:spAutoFit/>
          </a:bodyPr>
          <a:lstStyle/>
          <a:p>
            <a:r>
              <a:rPr lang="tr-TR" sz="2500" b="1" dirty="0" smtClean="0"/>
              <a:t>Balıkesir</a:t>
            </a:r>
            <a:endParaRPr lang="tr-TR" sz="2500" b="1" dirty="0"/>
          </a:p>
        </p:txBody>
      </p:sp>
      <p:sp>
        <p:nvSpPr>
          <p:cNvPr id="112" name="Metin kutusu 111"/>
          <p:cNvSpPr txBox="1"/>
          <p:nvPr/>
        </p:nvSpPr>
        <p:spPr>
          <a:xfrm>
            <a:off x="3088530" y="4321328"/>
            <a:ext cx="4070764" cy="477054"/>
          </a:xfrm>
          <a:prstGeom prst="rect">
            <a:avLst/>
          </a:prstGeom>
          <a:noFill/>
        </p:spPr>
        <p:txBody>
          <a:bodyPr wrap="square" rtlCol="0">
            <a:spAutoFit/>
          </a:bodyPr>
          <a:lstStyle/>
          <a:p>
            <a:r>
              <a:rPr lang="tr-TR" sz="2500" b="1" dirty="0"/>
              <a:t>Finans ve sigorta faaliyetleri</a:t>
            </a:r>
          </a:p>
        </p:txBody>
      </p:sp>
      <p:sp>
        <p:nvSpPr>
          <p:cNvPr id="113" name="Metin kutusu 112"/>
          <p:cNvSpPr txBox="1"/>
          <p:nvPr/>
        </p:nvSpPr>
        <p:spPr>
          <a:xfrm>
            <a:off x="2422269" y="4626444"/>
            <a:ext cx="4749701" cy="477054"/>
          </a:xfrm>
          <a:prstGeom prst="rect">
            <a:avLst/>
          </a:prstGeom>
          <a:noFill/>
        </p:spPr>
        <p:txBody>
          <a:bodyPr wrap="square" rtlCol="0">
            <a:spAutoFit/>
          </a:bodyPr>
          <a:lstStyle/>
          <a:p>
            <a:r>
              <a:rPr lang="tr-TR" sz="2500" b="1" dirty="0"/>
              <a:t>İdari ve destek hizmet faaliyetleri</a:t>
            </a:r>
          </a:p>
        </p:txBody>
      </p:sp>
      <p:sp>
        <p:nvSpPr>
          <p:cNvPr id="114" name="Metin kutusu 113"/>
          <p:cNvSpPr txBox="1"/>
          <p:nvPr/>
        </p:nvSpPr>
        <p:spPr>
          <a:xfrm>
            <a:off x="3643992" y="4949451"/>
            <a:ext cx="3524493" cy="477054"/>
          </a:xfrm>
          <a:prstGeom prst="rect">
            <a:avLst/>
          </a:prstGeom>
          <a:noFill/>
        </p:spPr>
        <p:txBody>
          <a:bodyPr wrap="square" rtlCol="0">
            <a:spAutoFit/>
          </a:bodyPr>
          <a:lstStyle/>
          <a:p>
            <a:r>
              <a:rPr lang="tr-TR" sz="2500" b="1" dirty="0"/>
              <a:t>Gayrimenkul faaliyetleri</a:t>
            </a:r>
          </a:p>
        </p:txBody>
      </p:sp>
      <p:sp>
        <p:nvSpPr>
          <p:cNvPr id="115" name="Metin kutusu 114"/>
          <p:cNvSpPr txBox="1"/>
          <p:nvPr/>
        </p:nvSpPr>
        <p:spPr>
          <a:xfrm>
            <a:off x="371005" y="5266635"/>
            <a:ext cx="6774899" cy="477054"/>
          </a:xfrm>
          <a:prstGeom prst="rect">
            <a:avLst/>
          </a:prstGeom>
          <a:noFill/>
        </p:spPr>
        <p:txBody>
          <a:bodyPr wrap="square" rtlCol="0">
            <a:spAutoFit/>
          </a:bodyPr>
          <a:lstStyle/>
          <a:p>
            <a:r>
              <a:rPr lang="tr-TR" sz="2500" b="1" dirty="0"/>
              <a:t>Elektrik, gaz, buhar ve iklimlendirme üretimi ve…</a:t>
            </a:r>
          </a:p>
        </p:txBody>
      </p:sp>
      <p:sp>
        <p:nvSpPr>
          <p:cNvPr id="116" name="Metin kutusu 115"/>
          <p:cNvSpPr txBox="1"/>
          <p:nvPr/>
        </p:nvSpPr>
        <p:spPr>
          <a:xfrm>
            <a:off x="1470211" y="5536612"/>
            <a:ext cx="5893066" cy="477054"/>
          </a:xfrm>
          <a:prstGeom prst="rect">
            <a:avLst/>
          </a:prstGeom>
          <a:noFill/>
        </p:spPr>
        <p:txBody>
          <a:bodyPr wrap="square" rtlCol="0">
            <a:spAutoFit/>
          </a:bodyPr>
          <a:lstStyle/>
          <a:p>
            <a:r>
              <a:rPr lang="tr-TR" sz="2500" b="1" dirty="0"/>
              <a:t>İnsan </a:t>
            </a:r>
            <a:r>
              <a:rPr lang="tr-TR" sz="2500" b="1" dirty="0" smtClean="0"/>
              <a:t>sağlığı </a:t>
            </a:r>
            <a:r>
              <a:rPr lang="tr-TR" sz="2500" b="1" dirty="0"/>
              <a:t>ve sosyal hizmet faaliyetleri</a:t>
            </a:r>
          </a:p>
        </p:txBody>
      </p:sp>
      <p:sp>
        <p:nvSpPr>
          <p:cNvPr id="117" name="Metin kutusu 116"/>
          <p:cNvSpPr txBox="1"/>
          <p:nvPr/>
        </p:nvSpPr>
        <p:spPr>
          <a:xfrm>
            <a:off x="5881159" y="5830026"/>
            <a:ext cx="1243473" cy="477054"/>
          </a:xfrm>
          <a:prstGeom prst="rect">
            <a:avLst/>
          </a:prstGeom>
          <a:noFill/>
        </p:spPr>
        <p:txBody>
          <a:bodyPr wrap="square" rtlCol="0">
            <a:spAutoFit/>
          </a:bodyPr>
          <a:lstStyle/>
          <a:p>
            <a:r>
              <a:rPr lang="tr-TR" sz="2500" b="1" dirty="0" smtClean="0"/>
              <a:t>İmalat</a:t>
            </a:r>
            <a:endParaRPr lang="tr-TR" sz="2500" b="1" dirty="0"/>
          </a:p>
        </p:txBody>
      </p:sp>
      <p:sp>
        <p:nvSpPr>
          <p:cNvPr id="2" name="Metin kutusu 1"/>
          <p:cNvSpPr txBox="1"/>
          <p:nvPr/>
        </p:nvSpPr>
        <p:spPr>
          <a:xfrm>
            <a:off x="691663" y="-2583"/>
            <a:ext cx="9408962" cy="584775"/>
          </a:xfrm>
          <a:prstGeom prst="rect">
            <a:avLst/>
          </a:prstGeom>
          <a:noFill/>
        </p:spPr>
        <p:txBody>
          <a:bodyPr wrap="square" rtlCol="0">
            <a:spAutoFit/>
          </a:bodyPr>
          <a:lstStyle/>
          <a:p>
            <a:r>
              <a:rPr lang="tr-TR" sz="3200" b="1" i="1" dirty="0" smtClean="0">
                <a:solidFill>
                  <a:srgbClr val="0000FF"/>
                </a:solidFill>
              </a:rPr>
              <a:t>Balıkesir İli Sektörlere Göre Ortalama Çalışan Sayıları</a:t>
            </a:r>
            <a:endParaRPr lang="tr-TR" sz="3200" b="1" i="1" dirty="0">
              <a:solidFill>
                <a:srgbClr val="0000FF"/>
              </a:solidFill>
            </a:endParaRPr>
          </a:p>
        </p:txBody>
      </p:sp>
      <p:sp>
        <p:nvSpPr>
          <p:cNvPr id="9" name="Metin kutusu 8"/>
          <p:cNvSpPr txBox="1"/>
          <p:nvPr/>
        </p:nvSpPr>
        <p:spPr>
          <a:xfrm>
            <a:off x="1939032" y="6364753"/>
            <a:ext cx="3671455" cy="461665"/>
          </a:xfrm>
          <a:prstGeom prst="rect">
            <a:avLst/>
          </a:prstGeom>
          <a:noFill/>
        </p:spPr>
        <p:txBody>
          <a:bodyPr wrap="square" rtlCol="0">
            <a:spAutoFit/>
          </a:bodyPr>
          <a:lstStyle/>
          <a:p>
            <a:r>
              <a:rPr lang="tr-TR" sz="2400" b="1" i="1" dirty="0" smtClean="0"/>
              <a:t>Kaynak: İPA 2016</a:t>
            </a:r>
            <a:endParaRPr lang="tr-TR" sz="2400" b="1" i="1" dirty="0"/>
          </a:p>
        </p:txBody>
      </p:sp>
    </p:spTree>
    <p:extLst>
      <p:ext uri="{BB962C8B-B14F-4D97-AF65-F5344CB8AC3E}">
        <p14:creationId xmlns:p14="http://schemas.microsoft.com/office/powerpoint/2010/main" xmlns="" val="33906774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Metin kutusu 5"/>
          <p:cNvSpPr txBox="1"/>
          <p:nvPr/>
        </p:nvSpPr>
        <p:spPr>
          <a:xfrm>
            <a:off x="388360" y="2567820"/>
            <a:ext cx="12044148" cy="1938992"/>
          </a:xfrm>
          <a:prstGeom prst="rect">
            <a:avLst/>
          </a:prstGeom>
          <a:noFill/>
        </p:spPr>
        <p:txBody>
          <a:bodyPr wrap="square" rtlCol="0">
            <a:spAutoFit/>
          </a:bodyPr>
          <a:lstStyle/>
          <a:p>
            <a:r>
              <a:rPr lang="tr-TR" sz="4000" b="1" dirty="0" smtClean="0">
                <a:hlinkClick r:id="rId3"/>
              </a:rPr>
              <a:t>www.iskur.gov.tr</a:t>
            </a:r>
            <a:endParaRPr lang="tr-TR" sz="4000" b="1" dirty="0" smtClean="0"/>
          </a:p>
          <a:p>
            <a:r>
              <a:rPr lang="tr-TR" sz="4000" b="1" dirty="0" smtClean="0">
                <a:hlinkClick r:id="rId4"/>
              </a:rPr>
              <a:t>www.facebook.com/TurkiyeIsKurumu</a:t>
            </a:r>
            <a:endParaRPr lang="tr-TR" sz="4000" b="1" dirty="0" smtClean="0"/>
          </a:p>
          <a:p>
            <a:r>
              <a:rPr lang="tr-TR" sz="4000" b="1" dirty="0" smtClean="0">
                <a:hlinkClick r:id="rId5"/>
              </a:rPr>
              <a:t>www.twitter.com/TurkiyeIsKurumu</a:t>
            </a:r>
            <a:endParaRPr lang="tr-TR" sz="4000" b="1" dirty="0" smtClean="0"/>
          </a:p>
        </p:txBody>
      </p:sp>
      <p:sp>
        <p:nvSpPr>
          <p:cNvPr id="2" name="Metin kutusu 1"/>
          <p:cNvSpPr txBox="1"/>
          <p:nvPr/>
        </p:nvSpPr>
        <p:spPr>
          <a:xfrm>
            <a:off x="3234599" y="21788"/>
            <a:ext cx="8271164" cy="2308324"/>
          </a:xfrm>
          <a:prstGeom prst="rect">
            <a:avLst/>
          </a:prstGeom>
          <a:noFill/>
        </p:spPr>
        <p:txBody>
          <a:bodyPr wrap="square" rtlCol="0">
            <a:spAutoFit/>
          </a:bodyPr>
          <a:lstStyle/>
          <a:p>
            <a:r>
              <a:rPr lang="tr-TR" sz="7200" b="1" i="1" u="sng" dirty="0">
                <a:solidFill>
                  <a:srgbClr val="FF0000"/>
                </a:solidFill>
              </a:rPr>
              <a:t>UNUTMAYIN!! </a:t>
            </a:r>
          </a:p>
          <a:p>
            <a:endParaRPr lang="tr-TR" sz="7200" dirty="0"/>
          </a:p>
        </p:txBody>
      </p:sp>
      <p:sp>
        <p:nvSpPr>
          <p:cNvPr id="5" name="Metin kutusu 4"/>
          <p:cNvSpPr txBox="1"/>
          <p:nvPr/>
        </p:nvSpPr>
        <p:spPr>
          <a:xfrm>
            <a:off x="665884" y="1240177"/>
            <a:ext cx="12154984" cy="1569660"/>
          </a:xfrm>
          <a:prstGeom prst="rect">
            <a:avLst/>
          </a:prstGeom>
          <a:noFill/>
        </p:spPr>
        <p:txBody>
          <a:bodyPr wrap="square" rtlCol="0">
            <a:spAutoFit/>
          </a:bodyPr>
          <a:lstStyle/>
          <a:p>
            <a:r>
              <a:rPr lang="tr-TR" sz="4800" b="1" dirty="0" smtClean="0"/>
              <a:t>Her İşletmenin Bir İş Ve Meslek Danışmanı    </a:t>
            </a:r>
          </a:p>
          <a:p>
            <a:r>
              <a:rPr lang="tr-TR" sz="4800" b="1" dirty="0"/>
              <a:t> </a:t>
            </a:r>
            <a:r>
              <a:rPr lang="tr-TR" sz="4800" b="1" dirty="0" smtClean="0"/>
              <a:t>                                 Vardır.                                    </a:t>
            </a:r>
            <a:endParaRPr lang="tr-TR" sz="4800" b="1" dirty="0"/>
          </a:p>
        </p:txBody>
      </p:sp>
      <p:sp>
        <p:nvSpPr>
          <p:cNvPr id="7" name="Metin kutusu 6"/>
          <p:cNvSpPr txBox="1"/>
          <p:nvPr/>
        </p:nvSpPr>
        <p:spPr>
          <a:xfrm>
            <a:off x="388360" y="4859683"/>
            <a:ext cx="8512753" cy="646331"/>
          </a:xfrm>
          <a:prstGeom prst="rect">
            <a:avLst/>
          </a:prstGeom>
          <a:noFill/>
        </p:spPr>
        <p:txBody>
          <a:bodyPr wrap="square" rtlCol="0">
            <a:spAutoFit/>
          </a:bodyPr>
          <a:lstStyle/>
          <a:p>
            <a:r>
              <a:rPr lang="tr-TR" sz="3600" b="1" dirty="0" smtClean="0">
                <a:solidFill>
                  <a:srgbClr val="0070C0"/>
                </a:solidFill>
              </a:rPr>
              <a:t>İŞKUR İletişim Hattı</a:t>
            </a:r>
            <a:endParaRPr lang="tr-TR" sz="3600" b="1" dirty="0">
              <a:solidFill>
                <a:srgbClr val="0070C0"/>
              </a:solidFill>
            </a:endParaRPr>
          </a:p>
        </p:txBody>
      </p:sp>
      <p:sp>
        <p:nvSpPr>
          <p:cNvPr id="8" name="Metin kutusu 7"/>
          <p:cNvSpPr txBox="1"/>
          <p:nvPr/>
        </p:nvSpPr>
        <p:spPr>
          <a:xfrm>
            <a:off x="771525" y="5634468"/>
            <a:ext cx="3616036" cy="830997"/>
          </a:xfrm>
          <a:prstGeom prst="rect">
            <a:avLst/>
          </a:prstGeom>
          <a:noFill/>
        </p:spPr>
        <p:txBody>
          <a:bodyPr wrap="square" rtlCol="0">
            <a:spAutoFit/>
          </a:bodyPr>
          <a:lstStyle/>
          <a:p>
            <a:r>
              <a:rPr lang="tr-TR" sz="4800" b="1" dirty="0" smtClean="0"/>
              <a:t>444</a:t>
            </a:r>
            <a:endParaRPr lang="tr-TR" sz="4800" b="1" dirty="0"/>
          </a:p>
        </p:txBody>
      </p:sp>
      <p:sp>
        <p:nvSpPr>
          <p:cNvPr id="9" name="Metin kutusu 8"/>
          <p:cNvSpPr txBox="1"/>
          <p:nvPr/>
        </p:nvSpPr>
        <p:spPr>
          <a:xfrm>
            <a:off x="1658649" y="5720341"/>
            <a:ext cx="3500437" cy="461665"/>
          </a:xfrm>
          <a:prstGeom prst="rect">
            <a:avLst/>
          </a:prstGeom>
          <a:noFill/>
        </p:spPr>
        <p:txBody>
          <a:bodyPr wrap="square" rtlCol="0">
            <a:spAutoFit/>
          </a:bodyPr>
          <a:lstStyle/>
          <a:p>
            <a:r>
              <a:rPr lang="tr-TR" sz="2400" b="1" dirty="0" smtClean="0"/>
              <a:t>75 87</a:t>
            </a:r>
            <a:endParaRPr lang="tr-TR" sz="2800" b="1" dirty="0" smtClean="0"/>
          </a:p>
        </p:txBody>
      </p:sp>
      <p:sp>
        <p:nvSpPr>
          <p:cNvPr id="11" name="Metin kutusu 10"/>
          <p:cNvSpPr txBox="1"/>
          <p:nvPr/>
        </p:nvSpPr>
        <p:spPr>
          <a:xfrm>
            <a:off x="1552417" y="5923069"/>
            <a:ext cx="1530167" cy="738664"/>
          </a:xfrm>
          <a:prstGeom prst="rect">
            <a:avLst/>
          </a:prstGeom>
          <a:noFill/>
        </p:spPr>
        <p:txBody>
          <a:bodyPr wrap="square" rtlCol="0">
            <a:spAutoFit/>
          </a:bodyPr>
          <a:lstStyle/>
          <a:p>
            <a:r>
              <a:rPr lang="tr-TR" sz="2400" b="1" dirty="0" smtClean="0">
                <a:solidFill>
                  <a:srgbClr val="00B0F0"/>
                </a:solidFill>
              </a:rPr>
              <a:t>İ ŞKUR</a:t>
            </a:r>
            <a:endParaRPr lang="tr-TR" sz="2800" b="1" dirty="0">
              <a:solidFill>
                <a:srgbClr val="00B0F0"/>
              </a:solidFill>
            </a:endParaRPr>
          </a:p>
          <a:p>
            <a:endParaRPr lang="tr-TR" b="1" dirty="0"/>
          </a:p>
        </p:txBody>
      </p:sp>
      <p:sp>
        <p:nvSpPr>
          <p:cNvPr id="12" name="Slayt Numarası Yer Tutucusu 11"/>
          <p:cNvSpPr>
            <a:spLocks noGrp="1"/>
          </p:cNvSpPr>
          <p:nvPr>
            <p:ph type="sldNum" sz="quarter" idx="12"/>
          </p:nvPr>
        </p:nvSpPr>
        <p:spPr/>
        <p:txBody>
          <a:bodyPr/>
          <a:lstStyle/>
          <a:p>
            <a:fld id="{8380B8AA-CB20-4F70-8AB0-A17284E7BDD0}" type="slidenum">
              <a:rPr lang="tr-TR" sz="2800" b="1" smtClean="0"/>
              <a:pPr/>
              <a:t>44</a:t>
            </a:fld>
            <a:endParaRPr lang="tr-TR" sz="2800" b="1" dirty="0"/>
          </a:p>
        </p:txBody>
      </p:sp>
    </p:spTree>
    <p:extLst>
      <p:ext uri="{BB962C8B-B14F-4D97-AF65-F5344CB8AC3E}">
        <p14:creationId xmlns:p14="http://schemas.microsoft.com/office/powerpoint/2010/main" xmlns="" val="11001542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Metin kutusu 4"/>
          <p:cNvSpPr txBox="1"/>
          <p:nvPr/>
        </p:nvSpPr>
        <p:spPr>
          <a:xfrm>
            <a:off x="0" y="2782960"/>
            <a:ext cx="12192000" cy="4401205"/>
          </a:xfrm>
          <a:prstGeom prst="rect">
            <a:avLst/>
          </a:prstGeom>
          <a:noFill/>
        </p:spPr>
        <p:txBody>
          <a:bodyPr wrap="square" rtlCol="0">
            <a:spAutoFit/>
          </a:bodyPr>
          <a:lstStyle/>
          <a:p>
            <a:pPr marL="0" lvl="1" algn="ctr"/>
            <a:endParaRPr lang="tr-TR" sz="4000" b="1" i="1" dirty="0" smtClean="0">
              <a:solidFill>
                <a:srgbClr val="0000FF"/>
              </a:solidFill>
              <a:latin typeface="Cambria" panose="02040503050406030204" pitchFamily="18" charset="0"/>
              <a:cs typeface="Arial" charset="0"/>
            </a:endParaRPr>
          </a:p>
          <a:p>
            <a:pPr marL="0" lvl="1" algn="ctr"/>
            <a:r>
              <a:rPr lang="tr-TR" sz="4000" b="1" dirty="0" smtClean="0">
                <a:solidFill>
                  <a:srgbClr val="000000"/>
                </a:solidFill>
                <a:latin typeface="Cambria" panose="02040503050406030204" pitchFamily="18" charset="0"/>
                <a:cs typeface="Arial" charset="0"/>
              </a:rPr>
              <a:t>İş başı eğitim programı; personeliniz nitelik kazanana kadar yanınızda olur. Bu süre boyunca personel maliyetini İŞKUR karşılamaktadır.</a:t>
            </a:r>
          </a:p>
          <a:p>
            <a:pPr marL="0" lvl="1" algn="ctr"/>
            <a:endParaRPr lang="tr-TR" sz="4000" b="1" dirty="0" smtClean="0">
              <a:solidFill>
                <a:srgbClr val="000000"/>
              </a:solidFill>
              <a:latin typeface="Cambria" panose="02040503050406030204" pitchFamily="18" charset="0"/>
              <a:cs typeface="Arial" charset="0"/>
            </a:endParaRPr>
          </a:p>
          <a:p>
            <a:pPr algn="ctr"/>
            <a:endParaRPr lang="tr-TR" sz="4000" dirty="0" smtClean="0"/>
          </a:p>
          <a:p>
            <a:pPr algn="ctr"/>
            <a:endParaRPr lang="tr-TR" sz="4000" dirty="0"/>
          </a:p>
        </p:txBody>
      </p:sp>
      <p:sp>
        <p:nvSpPr>
          <p:cNvPr id="6" name="Metin kutusu 5"/>
          <p:cNvSpPr txBox="1"/>
          <p:nvPr/>
        </p:nvSpPr>
        <p:spPr>
          <a:xfrm>
            <a:off x="112543" y="1305632"/>
            <a:ext cx="11366162" cy="1938992"/>
          </a:xfrm>
          <a:prstGeom prst="rect">
            <a:avLst/>
          </a:prstGeom>
          <a:noFill/>
        </p:spPr>
        <p:txBody>
          <a:bodyPr wrap="square" rtlCol="0">
            <a:spAutoFit/>
          </a:bodyPr>
          <a:lstStyle/>
          <a:p>
            <a:pPr marL="0" lvl="1" algn="ctr"/>
            <a:r>
              <a:rPr lang="tr-TR" sz="4000" b="1" i="1" dirty="0">
                <a:solidFill>
                  <a:srgbClr val="FF0000"/>
                </a:solidFill>
                <a:latin typeface="Cambria" panose="02040503050406030204" pitchFamily="18" charset="0"/>
                <a:cs typeface="Arial" charset="0"/>
              </a:rPr>
              <a:t>Nitelikli personel bulmakta zorlanıyorum diyen </a:t>
            </a:r>
            <a:r>
              <a:rPr lang="tr-TR" sz="4000" b="1" i="1" dirty="0" smtClean="0">
                <a:solidFill>
                  <a:srgbClr val="FF0000"/>
                </a:solidFill>
                <a:latin typeface="Cambria" panose="02040503050406030204" pitchFamily="18" charset="0"/>
                <a:cs typeface="Arial" charset="0"/>
              </a:rPr>
              <a:t>işverenlerin </a:t>
            </a:r>
            <a:r>
              <a:rPr lang="tr-TR" sz="4000" b="1" i="1" dirty="0">
                <a:solidFill>
                  <a:srgbClr val="FF0000"/>
                </a:solidFill>
                <a:latin typeface="Cambria" panose="02040503050406030204" pitchFamily="18" charset="0"/>
                <a:cs typeface="Arial" charset="0"/>
              </a:rPr>
              <a:t>imdadına yetişen program!</a:t>
            </a:r>
          </a:p>
          <a:p>
            <a:pPr algn="ctr"/>
            <a:endParaRPr lang="tr-TR" sz="4000" dirty="0"/>
          </a:p>
        </p:txBody>
      </p:sp>
      <p:sp>
        <p:nvSpPr>
          <p:cNvPr id="7" name="Slayt Numarası Yer Tutucusu 6"/>
          <p:cNvSpPr>
            <a:spLocks noGrp="1"/>
          </p:cNvSpPr>
          <p:nvPr>
            <p:ph type="sldNum" sz="quarter" idx="12"/>
          </p:nvPr>
        </p:nvSpPr>
        <p:spPr/>
        <p:txBody>
          <a:bodyPr/>
          <a:lstStyle/>
          <a:p>
            <a:fld id="{8380B8AA-CB20-4F70-8AB0-A17284E7BDD0}" type="slidenum">
              <a:rPr lang="tr-TR" sz="2800" b="1" smtClean="0"/>
              <a:pPr/>
              <a:t>5</a:t>
            </a:fld>
            <a:endParaRPr lang="tr-TR" sz="2800" b="1" dirty="0"/>
          </a:p>
        </p:txBody>
      </p:sp>
    </p:spTree>
    <p:extLst>
      <p:ext uri="{BB962C8B-B14F-4D97-AF65-F5344CB8AC3E}">
        <p14:creationId xmlns:p14="http://schemas.microsoft.com/office/powerpoint/2010/main" xmlns="" val="8564915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Dikdörtgen 4"/>
          <p:cNvSpPr/>
          <p:nvPr/>
        </p:nvSpPr>
        <p:spPr>
          <a:xfrm>
            <a:off x="772697" y="1623646"/>
            <a:ext cx="10451076" cy="2554545"/>
          </a:xfrm>
          <a:prstGeom prst="rect">
            <a:avLst/>
          </a:prstGeom>
          <a:noFill/>
        </p:spPr>
        <p:txBody>
          <a:bodyPr wrap="square" lIns="91440" tIns="45720" rIns="91440" bIns="45720">
            <a:spAutoFit/>
          </a:bodyPr>
          <a:lstStyle/>
          <a:p>
            <a:pPr algn="ctr"/>
            <a:r>
              <a:rPr lang="tr-TR" sz="8000" b="1" dirty="0" smtClean="0">
                <a:ln w="9525">
                  <a:solidFill>
                    <a:schemeClr val="bg1"/>
                  </a:solidFill>
                  <a:prstDash val="solid"/>
                </a:ln>
                <a:solidFill>
                  <a:srgbClr val="0000CC"/>
                </a:solidFill>
                <a:effectLst>
                  <a:outerShdw blurRad="12700" dist="38100" dir="2700000" algn="tl" rotWithShape="0">
                    <a:schemeClr val="bg1">
                      <a:lumMod val="50000"/>
                    </a:schemeClr>
                  </a:outerShdw>
                </a:effectLst>
              </a:rPr>
              <a:t>DENEYİMİ SİZ, </a:t>
            </a:r>
          </a:p>
          <a:p>
            <a:pPr algn="ctr"/>
            <a:r>
              <a:rPr lang="tr-TR" sz="8000" b="1" dirty="0" smtClean="0">
                <a:ln w="9525">
                  <a:solidFill>
                    <a:schemeClr val="bg1"/>
                  </a:solidFill>
                  <a:prstDash val="solid"/>
                </a:ln>
                <a:solidFill>
                  <a:srgbClr val="0000CC"/>
                </a:solidFill>
                <a:effectLst>
                  <a:outerShdw blurRad="12700" dist="38100" dir="2700000" algn="tl" rotWithShape="0">
                    <a:schemeClr val="bg1">
                      <a:lumMod val="50000"/>
                    </a:schemeClr>
                  </a:outerShdw>
                </a:effectLst>
              </a:rPr>
              <a:t>MAAŞINI BİZ VERELİM.</a:t>
            </a:r>
            <a:endParaRPr lang="tr-TR" sz="8000" b="1" dirty="0">
              <a:ln w="9525">
                <a:solidFill>
                  <a:schemeClr val="bg1"/>
                </a:solidFill>
                <a:prstDash val="solid"/>
              </a:ln>
              <a:solidFill>
                <a:srgbClr val="0000CC"/>
              </a:solidFill>
              <a:effectLst>
                <a:outerShdw blurRad="12700" dist="38100" dir="2700000" algn="tl" rotWithShape="0">
                  <a:schemeClr val="bg1">
                    <a:lumMod val="50000"/>
                  </a:schemeClr>
                </a:outerShdw>
              </a:effectLst>
            </a:endParaRPr>
          </a:p>
        </p:txBody>
      </p:sp>
      <p:sp>
        <p:nvSpPr>
          <p:cNvPr id="6" name="Slayt Numarası Yer Tutucusu 5"/>
          <p:cNvSpPr>
            <a:spLocks noGrp="1"/>
          </p:cNvSpPr>
          <p:nvPr>
            <p:ph type="sldNum" sz="quarter" idx="12"/>
          </p:nvPr>
        </p:nvSpPr>
        <p:spPr/>
        <p:txBody>
          <a:bodyPr/>
          <a:lstStyle/>
          <a:p>
            <a:fld id="{8380B8AA-CB20-4F70-8AB0-A17284E7BDD0}" type="slidenum">
              <a:rPr lang="tr-TR" sz="2800" b="1" smtClean="0"/>
              <a:pPr/>
              <a:t>6</a:t>
            </a:fld>
            <a:endParaRPr lang="tr-TR" sz="2800" b="1" dirty="0"/>
          </a:p>
        </p:txBody>
      </p:sp>
    </p:spTree>
    <p:extLst>
      <p:ext uri="{BB962C8B-B14F-4D97-AF65-F5344CB8AC3E}">
        <p14:creationId xmlns:p14="http://schemas.microsoft.com/office/powerpoint/2010/main" xmlns="" val="23047925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Dikdörtgen 4"/>
          <p:cNvSpPr/>
          <p:nvPr/>
        </p:nvSpPr>
        <p:spPr>
          <a:xfrm>
            <a:off x="3442638" y="286970"/>
            <a:ext cx="5501827" cy="769441"/>
          </a:xfrm>
          <a:prstGeom prst="rect">
            <a:avLst/>
          </a:prstGeom>
          <a:noFill/>
        </p:spPr>
        <p:txBody>
          <a:bodyPr wrap="none" lIns="91440" tIns="45720" rIns="91440" bIns="45720">
            <a:spAutoFit/>
          </a:bodyPr>
          <a:lstStyle/>
          <a:p>
            <a:pPr algn="ctr"/>
            <a:r>
              <a:rPr lang="tr-TR" sz="44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rPr>
              <a:t>İş Başı </a:t>
            </a:r>
            <a:r>
              <a:rPr lang="tr-TR" sz="4400" b="1" dirty="0">
                <a:ln w="9525">
                  <a:solidFill>
                    <a:schemeClr val="bg1"/>
                  </a:solidFill>
                  <a:prstDash val="solid"/>
                </a:ln>
                <a:solidFill>
                  <a:srgbClr val="0000FF"/>
                </a:solidFill>
                <a:effectLst>
                  <a:outerShdw blurRad="12700" dist="38100" dir="2700000" algn="tl" rotWithShape="0">
                    <a:schemeClr val="bg1">
                      <a:lumMod val="50000"/>
                    </a:schemeClr>
                  </a:outerShdw>
                </a:effectLst>
              </a:rPr>
              <a:t>E</a:t>
            </a:r>
            <a:r>
              <a:rPr lang="tr-TR" sz="44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rPr>
              <a:t>ğitim </a:t>
            </a:r>
            <a:r>
              <a:rPr lang="tr-TR" sz="4400" b="1" dirty="0">
                <a:ln w="9525">
                  <a:solidFill>
                    <a:schemeClr val="bg1"/>
                  </a:solidFill>
                  <a:prstDash val="solid"/>
                </a:ln>
                <a:solidFill>
                  <a:srgbClr val="0000FF"/>
                </a:solidFill>
                <a:effectLst>
                  <a:outerShdw blurRad="12700" dist="38100" dir="2700000" algn="tl" rotWithShape="0">
                    <a:schemeClr val="bg1">
                      <a:lumMod val="50000"/>
                    </a:schemeClr>
                  </a:outerShdw>
                </a:effectLst>
              </a:rPr>
              <a:t>P</a:t>
            </a:r>
            <a:r>
              <a:rPr lang="tr-TR" sz="44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rPr>
              <a:t>rogramı</a:t>
            </a:r>
            <a:endParaRPr lang="tr-TR" sz="4400" b="1" dirty="0">
              <a:ln w="9525">
                <a:solidFill>
                  <a:schemeClr val="bg1"/>
                </a:solidFill>
                <a:prstDash val="solid"/>
              </a:ln>
              <a:solidFill>
                <a:srgbClr val="0000FF"/>
              </a:solidFill>
              <a:effectLst>
                <a:outerShdw blurRad="12700" dist="38100" dir="2700000" algn="tl" rotWithShape="0">
                  <a:schemeClr val="bg1">
                    <a:lumMod val="50000"/>
                  </a:schemeClr>
                </a:outerShdw>
              </a:effectLst>
            </a:endParaRPr>
          </a:p>
        </p:txBody>
      </p:sp>
      <p:sp>
        <p:nvSpPr>
          <p:cNvPr id="6" name="Metin kutusu 5"/>
          <p:cNvSpPr txBox="1"/>
          <p:nvPr/>
        </p:nvSpPr>
        <p:spPr>
          <a:xfrm>
            <a:off x="838199" y="1241868"/>
            <a:ext cx="10710704" cy="6186309"/>
          </a:xfrm>
          <a:prstGeom prst="rect">
            <a:avLst/>
          </a:prstGeom>
          <a:noFill/>
        </p:spPr>
        <p:txBody>
          <a:bodyPr wrap="square" rtlCol="0">
            <a:spAutoFit/>
          </a:bodyPr>
          <a:lstStyle/>
          <a:p>
            <a:pPr marL="0" lvl="1" algn="ctr"/>
            <a:r>
              <a:rPr lang="tr-TR" sz="3600" b="1" dirty="0" smtClean="0">
                <a:solidFill>
                  <a:srgbClr val="000000"/>
                </a:solidFill>
                <a:latin typeface="Cambria" panose="02040503050406030204" pitchFamily="18" charset="0"/>
                <a:cs typeface="Arial" charset="0"/>
              </a:rPr>
              <a:t>Kuruma kayıtlı işsizlerin yine kuruma kayıtlı işyerlerinde; daha önceden edindikleri </a:t>
            </a:r>
            <a:r>
              <a:rPr lang="tr-TR" sz="3600" b="1" dirty="0" smtClean="0">
                <a:solidFill>
                  <a:srgbClr val="FF0000"/>
                </a:solidFill>
                <a:latin typeface="Cambria" panose="02040503050406030204" pitchFamily="18" charset="0"/>
                <a:cs typeface="Arial" charset="0"/>
              </a:rPr>
              <a:t>teorik bilgileri uygulama yaparak pekiştirmelerini ve mesleki deneyim kazanmalarını </a:t>
            </a:r>
            <a:r>
              <a:rPr lang="tr-TR" sz="3600" b="1" dirty="0" smtClean="0">
                <a:solidFill>
                  <a:srgbClr val="000000"/>
                </a:solidFill>
                <a:latin typeface="Cambria" panose="02040503050406030204" pitchFamily="18" charset="0"/>
                <a:cs typeface="Arial" charset="0"/>
              </a:rPr>
              <a:t>sağlamak amacıyla düzenlenir.</a:t>
            </a:r>
          </a:p>
          <a:p>
            <a:pPr marL="0" lvl="1" algn="ctr"/>
            <a:r>
              <a:rPr lang="tr-TR" sz="3600" b="1" dirty="0" smtClean="0">
                <a:solidFill>
                  <a:srgbClr val="000000"/>
                </a:solidFill>
                <a:latin typeface="Cambria" panose="02040503050406030204" pitchFamily="18" charset="0"/>
                <a:cs typeface="Arial" charset="0"/>
              </a:rPr>
              <a:t>Program,</a:t>
            </a:r>
            <a:r>
              <a:rPr lang="tr-TR" sz="3600" b="1" dirty="0" smtClean="0">
                <a:solidFill>
                  <a:schemeClr val="tx1"/>
                </a:solidFill>
                <a:latin typeface="Cambria" panose="02040503050406030204" pitchFamily="18" charset="0"/>
                <a:cs typeface="Arial" charset="0"/>
              </a:rPr>
              <a:t> i</a:t>
            </a:r>
            <a:r>
              <a:rPr lang="tr-TR" sz="3600" b="1" dirty="0" smtClean="0">
                <a:solidFill>
                  <a:schemeClr val="tx1"/>
                </a:solidFill>
                <a:latin typeface="Cambria" panose="02040503050406030204" pitchFamily="18" charset="0"/>
              </a:rPr>
              <a:t>şverenin istihdam edeceği kişiyi </a:t>
            </a:r>
            <a:r>
              <a:rPr lang="tr-TR" sz="3600" b="1" dirty="0" smtClean="0">
                <a:solidFill>
                  <a:srgbClr val="FF0000"/>
                </a:solidFill>
                <a:latin typeface="Cambria" panose="02040503050406030204" pitchFamily="18" charset="0"/>
              </a:rPr>
              <a:t>kendisinin yetiştirmesine </a:t>
            </a:r>
            <a:r>
              <a:rPr lang="tr-TR" sz="3600" b="1" dirty="0" smtClean="0">
                <a:solidFill>
                  <a:schemeClr val="tx1"/>
                </a:solidFill>
                <a:latin typeface="Cambria" panose="02040503050406030204" pitchFamily="18" charset="0"/>
              </a:rPr>
              <a:t>olanak sağlamaktadır.</a:t>
            </a:r>
          </a:p>
          <a:p>
            <a:pPr marL="0" lvl="1" algn="ctr"/>
            <a:r>
              <a:rPr lang="tr-TR" sz="3600" b="1" dirty="0" smtClean="0">
                <a:solidFill>
                  <a:schemeClr val="tx1"/>
                </a:solidFill>
                <a:latin typeface="Cambria" panose="02040503050406030204" pitchFamily="18" charset="0"/>
              </a:rPr>
              <a:t>İşletmenin, İş gücü maliyetinin azalmasına ve rekabette güçlü olmalarını sağlamaktadır.</a:t>
            </a:r>
          </a:p>
          <a:p>
            <a:pPr marL="0" lvl="1" algn="ctr"/>
            <a:endParaRPr lang="tr-TR" sz="3600" b="1" dirty="0" smtClean="0">
              <a:solidFill>
                <a:srgbClr val="000000"/>
              </a:solidFill>
              <a:latin typeface="Cambria" panose="02040503050406030204" pitchFamily="18" charset="0"/>
              <a:cs typeface="Arial" charset="0"/>
            </a:endParaRPr>
          </a:p>
          <a:p>
            <a:pPr algn="ctr"/>
            <a:endParaRPr lang="tr-TR" sz="3600" b="1" dirty="0"/>
          </a:p>
        </p:txBody>
      </p:sp>
      <p:sp>
        <p:nvSpPr>
          <p:cNvPr id="7" name="Slayt Numarası Yer Tutucusu 6"/>
          <p:cNvSpPr>
            <a:spLocks noGrp="1"/>
          </p:cNvSpPr>
          <p:nvPr>
            <p:ph type="sldNum" sz="quarter" idx="12"/>
          </p:nvPr>
        </p:nvSpPr>
        <p:spPr/>
        <p:txBody>
          <a:bodyPr/>
          <a:lstStyle/>
          <a:p>
            <a:fld id="{8380B8AA-CB20-4F70-8AB0-A17284E7BDD0}" type="slidenum">
              <a:rPr lang="tr-TR" sz="2800" b="1" smtClean="0"/>
              <a:pPr/>
              <a:t>7</a:t>
            </a:fld>
            <a:endParaRPr lang="tr-TR" sz="2800" b="1" dirty="0"/>
          </a:p>
        </p:txBody>
      </p:sp>
    </p:spTree>
    <p:extLst>
      <p:ext uri="{BB962C8B-B14F-4D97-AF65-F5344CB8AC3E}">
        <p14:creationId xmlns:p14="http://schemas.microsoft.com/office/powerpoint/2010/main" xmlns="" val="16233745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1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6691745" cy="7453745"/>
          </a:xfrm>
          <a:prstGeom prst="rect">
            <a:avLst/>
          </a:prstGeom>
        </p:spPr>
      </p:pic>
      <p:sp>
        <p:nvSpPr>
          <p:cNvPr id="8" name="Metin kutusu 7"/>
          <p:cNvSpPr txBox="1"/>
          <p:nvPr/>
        </p:nvSpPr>
        <p:spPr>
          <a:xfrm flipH="1">
            <a:off x="6968835" y="0"/>
            <a:ext cx="4694959" cy="7725192"/>
          </a:xfrm>
          <a:prstGeom prst="rect">
            <a:avLst/>
          </a:prstGeom>
          <a:noFill/>
        </p:spPr>
        <p:txBody>
          <a:bodyPr wrap="square" rtlCol="0">
            <a:spAutoFit/>
          </a:bodyPr>
          <a:lstStyle/>
          <a:p>
            <a:pPr algn="ctr"/>
            <a:r>
              <a:rPr lang="tr-TR" sz="3100" b="1" dirty="0"/>
              <a:t>Katılımcılara günlük </a:t>
            </a:r>
            <a:r>
              <a:rPr lang="tr-TR" sz="3100" b="1" dirty="0" smtClean="0"/>
              <a:t>77,70 T</a:t>
            </a:r>
            <a:r>
              <a:rPr lang="tr-TR" sz="3100" b="1" dirty="0"/>
              <a:t>L</a:t>
            </a:r>
            <a:r>
              <a:rPr lang="tr-TR" sz="3100" b="1" dirty="0" smtClean="0"/>
              <a:t> </a:t>
            </a:r>
            <a:r>
              <a:rPr lang="tr-TR" sz="3100" b="1" dirty="0"/>
              <a:t>cep harçlığı ödenmektedir.</a:t>
            </a:r>
          </a:p>
          <a:p>
            <a:pPr algn="ctr"/>
            <a:r>
              <a:rPr lang="tr-TR" sz="3100" b="1" dirty="0"/>
              <a:t>Katılımcının </a:t>
            </a:r>
            <a:r>
              <a:rPr lang="tr-TR" sz="3100" b="1" u="sng" dirty="0">
                <a:solidFill>
                  <a:srgbClr val="FF0000"/>
                </a:solidFill>
              </a:rPr>
              <a:t>öğrenci olması </a:t>
            </a:r>
            <a:r>
              <a:rPr lang="tr-TR" sz="3100" b="1" dirty="0"/>
              <a:t>durumunda </a:t>
            </a:r>
            <a:r>
              <a:rPr lang="tr-TR" sz="3100" b="1" dirty="0" smtClean="0"/>
              <a:t>58,27 TL </a:t>
            </a:r>
            <a:r>
              <a:rPr lang="tr-TR" sz="3100" b="1" dirty="0"/>
              <a:t>, </a:t>
            </a:r>
            <a:r>
              <a:rPr lang="tr-TR" sz="3100" b="1" u="sng" dirty="0">
                <a:solidFill>
                  <a:srgbClr val="FF0000"/>
                </a:solidFill>
              </a:rPr>
              <a:t>işsizlik</a:t>
            </a:r>
            <a:r>
              <a:rPr lang="tr-TR" sz="3100" b="1" dirty="0"/>
              <a:t> </a:t>
            </a:r>
            <a:r>
              <a:rPr lang="tr-TR" sz="3100" b="1" u="sng" dirty="0">
                <a:solidFill>
                  <a:srgbClr val="FF0000"/>
                </a:solidFill>
              </a:rPr>
              <a:t>maaşı alması </a:t>
            </a:r>
            <a:r>
              <a:rPr lang="tr-TR" sz="3100" b="1" dirty="0"/>
              <a:t>durumunda ise </a:t>
            </a:r>
            <a:r>
              <a:rPr lang="tr-TR" sz="3100" b="1" dirty="0" smtClean="0"/>
              <a:t>38,85 TL </a:t>
            </a:r>
            <a:r>
              <a:rPr lang="tr-TR" sz="3100" b="1" dirty="0"/>
              <a:t>ödeme yapılmaktadır.</a:t>
            </a:r>
          </a:p>
          <a:p>
            <a:pPr algn="ctr"/>
            <a:r>
              <a:rPr lang="tr-TR" sz="3100" b="1" dirty="0"/>
              <a:t>İş kazası ve meslek hastalığı pirimi ve genel sağlık sigorta primide kurumumuz tarafından karşılanmaktadır.</a:t>
            </a:r>
          </a:p>
          <a:p>
            <a:pPr algn="ctr"/>
            <a:r>
              <a:rPr lang="tr-TR" sz="3100" b="1" dirty="0"/>
              <a:t>Program süresi </a:t>
            </a:r>
            <a:r>
              <a:rPr lang="tr-TR" sz="3100" b="1" dirty="0">
                <a:solidFill>
                  <a:srgbClr val="FF0000"/>
                </a:solidFill>
              </a:rPr>
              <a:t>en fazla </a:t>
            </a:r>
            <a:r>
              <a:rPr lang="tr-TR" sz="3100" b="1" dirty="0" smtClean="0"/>
              <a:t>9ay uygulanır</a:t>
            </a:r>
            <a:r>
              <a:rPr lang="tr-TR" sz="3100" b="1" dirty="0"/>
              <a:t>.</a:t>
            </a:r>
          </a:p>
          <a:p>
            <a:pPr algn="ctr"/>
            <a:endParaRPr lang="tr-TR" sz="3100" dirty="0"/>
          </a:p>
        </p:txBody>
      </p:sp>
      <p:sp>
        <p:nvSpPr>
          <p:cNvPr id="3" name="Slayt Numarası Yer Tutucusu 2"/>
          <p:cNvSpPr>
            <a:spLocks noGrp="1"/>
          </p:cNvSpPr>
          <p:nvPr>
            <p:ph type="sldNum" sz="quarter" idx="12"/>
          </p:nvPr>
        </p:nvSpPr>
        <p:spPr>
          <a:xfrm>
            <a:off x="8610599" y="6356350"/>
            <a:ext cx="3053195" cy="365125"/>
          </a:xfrm>
        </p:spPr>
        <p:txBody>
          <a:bodyPr/>
          <a:lstStyle/>
          <a:p>
            <a:fld id="{8380B8AA-CB20-4F70-8AB0-A17284E7BDD0}" type="slidenum">
              <a:rPr lang="tr-TR" sz="2800" b="1" smtClean="0"/>
              <a:pPr/>
              <a:t>8</a:t>
            </a:fld>
            <a:endParaRPr lang="tr-TR" sz="2800" b="1" dirty="0"/>
          </a:p>
        </p:txBody>
      </p:sp>
    </p:spTree>
    <p:extLst>
      <p:ext uri="{BB962C8B-B14F-4D97-AF65-F5344CB8AC3E}">
        <p14:creationId xmlns:p14="http://schemas.microsoft.com/office/powerpoint/2010/main" xmlns="" val="2739824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Metin kutusu 5"/>
          <p:cNvSpPr txBox="1"/>
          <p:nvPr/>
        </p:nvSpPr>
        <p:spPr>
          <a:xfrm>
            <a:off x="0" y="295752"/>
            <a:ext cx="12192000" cy="2123658"/>
          </a:xfrm>
          <a:prstGeom prst="rect">
            <a:avLst/>
          </a:prstGeom>
          <a:noFill/>
        </p:spPr>
        <p:txBody>
          <a:bodyPr wrap="square" rtlCol="0">
            <a:spAutoFit/>
          </a:bodyPr>
          <a:lstStyle/>
          <a:p>
            <a:r>
              <a:rPr lang="tr-TR" sz="4400" b="1" i="1" dirty="0">
                <a:solidFill>
                  <a:srgbClr val="0000CC"/>
                </a:solidFill>
                <a:latin typeface="Cambria" panose="02040503050406030204" pitchFamily="18" charset="0"/>
                <a:cs typeface="Arial" charset="0"/>
              </a:rPr>
              <a:t>Benim </a:t>
            </a:r>
            <a:r>
              <a:rPr lang="tr-TR" sz="4400" b="1" i="1" dirty="0" smtClean="0">
                <a:solidFill>
                  <a:srgbClr val="0000CC"/>
                </a:solidFill>
                <a:latin typeface="Cambria" panose="02040503050406030204" pitchFamily="18" charset="0"/>
                <a:cs typeface="Arial" charset="0"/>
              </a:rPr>
              <a:t>İşletmem </a:t>
            </a:r>
            <a:r>
              <a:rPr lang="tr-TR" sz="4400" b="1" i="1" dirty="0">
                <a:solidFill>
                  <a:srgbClr val="0000CC"/>
                </a:solidFill>
                <a:latin typeface="Cambria" panose="02040503050406030204" pitchFamily="18" charset="0"/>
                <a:cs typeface="Arial" charset="0"/>
              </a:rPr>
              <a:t>B</a:t>
            </a:r>
            <a:r>
              <a:rPr lang="tr-TR" sz="4400" b="1" i="1" dirty="0" smtClean="0">
                <a:solidFill>
                  <a:srgbClr val="0000CC"/>
                </a:solidFill>
                <a:latin typeface="Cambria" panose="02040503050406030204" pitchFamily="18" charset="0"/>
                <a:cs typeface="Arial" charset="0"/>
              </a:rPr>
              <a:t>u Programdan Yararlanabilir     </a:t>
            </a:r>
            <a:r>
              <a:rPr lang="tr-TR" sz="4400" b="1" i="1" dirty="0">
                <a:solidFill>
                  <a:srgbClr val="0000CC"/>
                </a:solidFill>
                <a:latin typeface="Cambria" panose="02040503050406030204" pitchFamily="18" charset="0"/>
                <a:cs typeface="Arial" charset="0"/>
              </a:rPr>
              <a:t/>
            </a:r>
            <a:br>
              <a:rPr lang="tr-TR" sz="4400" b="1" i="1" dirty="0">
                <a:solidFill>
                  <a:srgbClr val="0000CC"/>
                </a:solidFill>
                <a:latin typeface="Cambria" panose="02040503050406030204" pitchFamily="18" charset="0"/>
                <a:cs typeface="Arial" charset="0"/>
              </a:rPr>
            </a:br>
            <a:r>
              <a:rPr lang="tr-TR" sz="4400" b="1" i="1" dirty="0" smtClean="0">
                <a:solidFill>
                  <a:srgbClr val="0000CC"/>
                </a:solidFill>
                <a:latin typeface="Cambria" panose="02040503050406030204" pitchFamily="18" charset="0"/>
                <a:cs typeface="Arial" charset="0"/>
              </a:rPr>
              <a:t>                                            Mi?</a:t>
            </a:r>
            <a:r>
              <a:rPr lang="tr-TR" sz="4400" b="1" i="1" dirty="0">
                <a:solidFill>
                  <a:srgbClr val="0000CC"/>
                </a:solidFill>
                <a:latin typeface="Cambria" panose="02040503050406030204" pitchFamily="18" charset="0"/>
                <a:cs typeface="Arial" charset="0"/>
              </a:rPr>
              <a:t/>
            </a:r>
            <a:br>
              <a:rPr lang="tr-TR" sz="4400" b="1" i="1" dirty="0">
                <a:solidFill>
                  <a:srgbClr val="0000CC"/>
                </a:solidFill>
                <a:latin typeface="Cambria" panose="02040503050406030204" pitchFamily="18" charset="0"/>
                <a:cs typeface="Arial" charset="0"/>
              </a:rPr>
            </a:br>
            <a:endParaRPr lang="tr-TR" sz="4400" b="1" i="1" dirty="0">
              <a:solidFill>
                <a:srgbClr val="0000CC"/>
              </a:solidFill>
            </a:endParaRPr>
          </a:p>
        </p:txBody>
      </p:sp>
      <p:sp>
        <p:nvSpPr>
          <p:cNvPr id="7" name="Metin kutusu 6"/>
          <p:cNvSpPr txBox="1"/>
          <p:nvPr/>
        </p:nvSpPr>
        <p:spPr>
          <a:xfrm>
            <a:off x="492369" y="1793680"/>
            <a:ext cx="11798105" cy="5447645"/>
          </a:xfrm>
          <a:prstGeom prst="rect">
            <a:avLst/>
          </a:prstGeom>
          <a:noFill/>
        </p:spPr>
        <p:txBody>
          <a:bodyPr wrap="square" rtlCol="0">
            <a:spAutoFit/>
          </a:bodyPr>
          <a:lstStyle/>
          <a:p>
            <a:r>
              <a:rPr lang="tr-TR" sz="2900" b="1" dirty="0" smtClean="0">
                <a:latin typeface="Cambria" panose="02040503050406030204" pitchFamily="18" charset="0"/>
                <a:cs typeface="Arial" charset="0"/>
              </a:rPr>
              <a:t>       Kamu </a:t>
            </a:r>
            <a:r>
              <a:rPr lang="tr-TR" sz="2900" b="1" dirty="0">
                <a:latin typeface="Cambria" panose="02040503050406030204" pitchFamily="18" charset="0"/>
                <a:cs typeface="Arial" charset="0"/>
              </a:rPr>
              <a:t>kurumu olmayan ve kamu kurumu teşkilatı içerisinde yer almayan ve </a:t>
            </a:r>
            <a:r>
              <a:rPr lang="tr-TR" sz="2900" b="1" dirty="0">
                <a:solidFill>
                  <a:srgbClr val="FF0000"/>
                </a:solidFill>
                <a:latin typeface="Cambria" panose="02040503050406030204" pitchFamily="18" charset="0"/>
                <a:cs typeface="Arial" charset="0"/>
              </a:rPr>
              <a:t>en az </a:t>
            </a:r>
            <a:r>
              <a:rPr lang="tr-TR" sz="2900" b="1" dirty="0">
                <a:latin typeface="Cambria" panose="02040503050406030204" pitchFamily="18" charset="0"/>
                <a:cs typeface="Arial" charset="0"/>
              </a:rPr>
              <a:t>2 sigortalı çalışanı olan tüm iş verenler bu programdan </a:t>
            </a:r>
            <a:r>
              <a:rPr lang="tr-TR" sz="2900" b="1" dirty="0" smtClean="0">
                <a:latin typeface="Cambria" panose="02040503050406030204" pitchFamily="18" charset="0"/>
                <a:cs typeface="Arial" charset="0"/>
              </a:rPr>
              <a:t>yararlanabilir. Bu </a:t>
            </a:r>
            <a:r>
              <a:rPr lang="tr-TR" sz="2900" b="1" dirty="0">
                <a:latin typeface="Cambria" panose="02040503050406030204" pitchFamily="18" charset="0"/>
                <a:cs typeface="Arial" charset="0"/>
              </a:rPr>
              <a:t>işletmelerin </a:t>
            </a:r>
            <a:r>
              <a:rPr lang="tr-TR" sz="2900" b="1" dirty="0" smtClean="0">
                <a:latin typeface="Cambria" panose="02040503050406030204" pitchFamily="18" charset="0"/>
                <a:cs typeface="Arial" charset="0"/>
              </a:rPr>
              <a:t>içinde,</a:t>
            </a:r>
          </a:p>
          <a:p>
            <a:pPr marL="342900" indent="-342900">
              <a:buFont typeface="Wingdings" panose="05000000000000000000" pitchFamily="2" charset="2"/>
              <a:buChar char="Ø"/>
            </a:pPr>
            <a:r>
              <a:rPr lang="tr-TR" sz="2900" b="1" dirty="0" smtClean="0">
                <a:latin typeface="Cambria" panose="02040503050406030204" pitchFamily="18" charset="0"/>
                <a:cs typeface="Arial" charset="0"/>
              </a:rPr>
              <a:t>Ticaret </a:t>
            </a:r>
            <a:r>
              <a:rPr lang="tr-TR" sz="2900" b="1" dirty="0">
                <a:latin typeface="Cambria" panose="02040503050406030204" pitchFamily="18" charset="0"/>
                <a:cs typeface="Arial" charset="0"/>
              </a:rPr>
              <a:t>ve sanayi </a:t>
            </a:r>
            <a:r>
              <a:rPr lang="tr-TR" sz="2900" b="1" dirty="0" smtClean="0">
                <a:latin typeface="Cambria" panose="02040503050406030204" pitchFamily="18" charset="0"/>
                <a:cs typeface="Arial" charset="0"/>
              </a:rPr>
              <a:t>odaları</a:t>
            </a:r>
          </a:p>
          <a:p>
            <a:pPr marL="342900" indent="-342900">
              <a:buFont typeface="Wingdings" panose="05000000000000000000" pitchFamily="2" charset="2"/>
              <a:buChar char="Ø"/>
            </a:pPr>
            <a:r>
              <a:rPr lang="tr-TR" sz="2900" b="1" dirty="0" smtClean="0">
                <a:latin typeface="Cambria" panose="02040503050406030204" pitchFamily="18" charset="0"/>
                <a:cs typeface="Arial" charset="0"/>
              </a:rPr>
              <a:t>Dernekler</a:t>
            </a:r>
          </a:p>
          <a:p>
            <a:pPr marL="342900" indent="-342900">
              <a:buFont typeface="Wingdings" panose="05000000000000000000" pitchFamily="2" charset="2"/>
              <a:buChar char="Ø"/>
            </a:pPr>
            <a:r>
              <a:rPr lang="tr-TR" sz="2900" b="1" dirty="0" smtClean="0">
                <a:latin typeface="Cambria" panose="02040503050406030204" pitchFamily="18" charset="0"/>
                <a:cs typeface="Arial" charset="0"/>
              </a:rPr>
              <a:t>Sendikalar</a:t>
            </a:r>
            <a:endParaRPr lang="tr-TR" sz="2900" b="1" dirty="0">
              <a:latin typeface="Cambria" panose="02040503050406030204" pitchFamily="18" charset="0"/>
              <a:cs typeface="Arial" charset="0"/>
            </a:endParaRPr>
          </a:p>
          <a:p>
            <a:pPr marL="342900" indent="-342900">
              <a:buFont typeface="Wingdings" panose="05000000000000000000" pitchFamily="2" charset="2"/>
              <a:buChar char="Ø"/>
            </a:pPr>
            <a:r>
              <a:rPr lang="tr-TR" sz="2900" b="1" dirty="0">
                <a:latin typeface="Cambria" panose="02040503050406030204" pitchFamily="18" charset="0"/>
                <a:cs typeface="Arial" charset="0"/>
              </a:rPr>
              <a:t>K</a:t>
            </a:r>
            <a:r>
              <a:rPr lang="tr-TR" sz="2900" b="1" dirty="0" smtClean="0">
                <a:latin typeface="Cambria" panose="02040503050406030204" pitchFamily="18" charset="0"/>
                <a:cs typeface="Arial" charset="0"/>
              </a:rPr>
              <a:t>amu </a:t>
            </a:r>
            <a:r>
              <a:rPr lang="tr-TR" sz="2900" b="1" dirty="0">
                <a:latin typeface="Cambria" panose="02040503050406030204" pitchFamily="18" charset="0"/>
                <a:cs typeface="Arial" charset="0"/>
              </a:rPr>
              <a:t>kurumlarının ortağı olduğu </a:t>
            </a:r>
            <a:r>
              <a:rPr lang="tr-TR" sz="2900" b="1" dirty="0" smtClean="0">
                <a:latin typeface="Cambria" panose="02040503050406030204" pitchFamily="18" charset="0"/>
                <a:cs typeface="Arial" charset="0"/>
              </a:rPr>
              <a:t>işletmeler</a:t>
            </a:r>
          </a:p>
          <a:p>
            <a:pPr marL="342900" indent="-342900">
              <a:buFont typeface="Wingdings" panose="05000000000000000000" pitchFamily="2" charset="2"/>
              <a:buChar char="Ø"/>
            </a:pPr>
            <a:r>
              <a:rPr lang="tr-TR" sz="2900" b="1" dirty="0">
                <a:latin typeface="Cambria" panose="02040503050406030204" pitchFamily="18" charset="0"/>
                <a:cs typeface="Arial" charset="0"/>
              </a:rPr>
              <a:t>K</a:t>
            </a:r>
            <a:r>
              <a:rPr lang="tr-TR" sz="2900" b="1" dirty="0" smtClean="0">
                <a:latin typeface="Cambria" panose="02040503050406030204" pitchFamily="18" charset="0"/>
                <a:cs typeface="Arial" charset="0"/>
              </a:rPr>
              <a:t>amu kurumundan </a:t>
            </a:r>
            <a:r>
              <a:rPr lang="tr-TR" sz="2900" b="1" dirty="0">
                <a:latin typeface="Cambria" panose="02040503050406030204" pitchFamily="18" charset="0"/>
                <a:cs typeface="Arial" charset="0"/>
              </a:rPr>
              <a:t>ihale alan </a:t>
            </a:r>
            <a:r>
              <a:rPr lang="tr-TR" sz="2900" b="1" dirty="0" smtClean="0">
                <a:latin typeface="Cambria" panose="02040503050406030204" pitchFamily="18" charset="0"/>
                <a:cs typeface="Arial" charset="0"/>
              </a:rPr>
              <a:t>firmalar</a:t>
            </a:r>
          </a:p>
          <a:p>
            <a:pPr marL="342900" indent="-342900">
              <a:buFont typeface="Wingdings" panose="05000000000000000000" pitchFamily="2" charset="2"/>
              <a:buChar char="Ø"/>
            </a:pPr>
            <a:r>
              <a:rPr lang="tr-TR" sz="2900" b="1" dirty="0" smtClean="0">
                <a:latin typeface="Cambria" panose="02040503050406030204" pitchFamily="18" charset="0"/>
                <a:cs typeface="Arial" charset="0"/>
              </a:rPr>
              <a:t>Bankalar</a:t>
            </a:r>
            <a:endParaRPr lang="tr-TR" sz="2900" b="1" dirty="0">
              <a:latin typeface="Cambria" panose="02040503050406030204" pitchFamily="18" charset="0"/>
              <a:cs typeface="Arial" charset="0"/>
            </a:endParaRPr>
          </a:p>
          <a:p>
            <a:pPr marL="342900" indent="-342900">
              <a:buFont typeface="Wingdings" panose="05000000000000000000" pitchFamily="2" charset="2"/>
              <a:buChar char="Ø"/>
            </a:pPr>
            <a:r>
              <a:rPr lang="tr-TR" sz="2900" b="1" dirty="0" smtClean="0">
                <a:latin typeface="Cambria" panose="02040503050406030204" pitchFamily="18" charset="0"/>
                <a:cs typeface="Arial" charset="0"/>
              </a:rPr>
              <a:t>Noterler</a:t>
            </a:r>
            <a:endParaRPr lang="tr-TR" sz="2900" b="1" dirty="0">
              <a:latin typeface="Cambria" panose="02040503050406030204" pitchFamily="18" charset="0"/>
              <a:cs typeface="Arial" charset="0"/>
            </a:endParaRPr>
          </a:p>
          <a:p>
            <a:pPr marL="342900" indent="-342900">
              <a:buFont typeface="Wingdings" panose="05000000000000000000" pitchFamily="2" charset="2"/>
              <a:buChar char="Ø"/>
            </a:pPr>
            <a:r>
              <a:rPr lang="tr-TR" sz="2900" b="1" dirty="0" smtClean="0">
                <a:latin typeface="Cambria" panose="02040503050406030204" pitchFamily="18" charset="0"/>
                <a:cs typeface="Arial" charset="0"/>
              </a:rPr>
              <a:t>Aile hekimleri’ de mevcuttur.</a:t>
            </a:r>
            <a:r>
              <a:rPr lang="tr-TR" sz="2900" b="1" dirty="0">
                <a:latin typeface="Cambria" panose="02040503050406030204" pitchFamily="18" charset="0"/>
                <a:cs typeface="Arial" charset="0"/>
              </a:rPr>
              <a:t/>
            </a:r>
            <a:br>
              <a:rPr lang="tr-TR" sz="2900" b="1" dirty="0">
                <a:latin typeface="Cambria" panose="02040503050406030204" pitchFamily="18" charset="0"/>
                <a:cs typeface="Arial" charset="0"/>
              </a:rPr>
            </a:br>
            <a:endParaRPr lang="tr-TR" sz="2900" b="1" dirty="0"/>
          </a:p>
        </p:txBody>
      </p:sp>
      <p:sp>
        <p:nvSpPr>
          <p:cNvPr id="5" name="Slayt Numarası Yer Tutucusu 4"/>
          <p:cNvSpPr>
            <a:spLocks noGrp="1"/>
          </p:cNvSpPr>
          <p:nvPr>
            <p:ph type="sldNum" sz="quarter" idx="12"/>
          </p:nvPr>
        </p:nvSpPr>
        <p:spPr/>
        <p:txBody>
          <a:bodyPr/>
          <a:lstStyle/>
          <a:p>
            <a:fld id="{8380B8AA-CB20-4F70-8AB0-A17284E7BDD0}" type="slidenum">
              <a:rPr lang="tr-TR" sz="2800" b="1" smtClean="0"/>
              <a:pPr/>
              <a:t>9</a:t>
            </a:fld>
            <a:endParaRPr lang="tr-TR" sz="2800" b="1" dirty="0"/>
          </a:p>
        </p:txBody>
      </p:sp>
    </p:spTree>
    <p:extLst>
      <p:ext uri="{BB962C8B-B14F-4D97-AF65-F5344CB8AC3E}">
        <p14:creationId xmlns:p14="http://schemas.microsoft.com/office/powerpoint/2010/main" xmlns="" val="32615786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1218</TotalTime>
  <Words>2001</Words>
  <Application>Microsoft Office PowerPoint</Application>
  <PresentationFormat>Özel</PresentationFormat>
  <Paragraphs>270</Paragraphs>
  <Slides>44</Slides>
  <Notes>1</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Verenlere Yönelik Bilgilendirme Sunumu</dc:title>
  <dc:creator>ZEYNEP ÖZCAN</dc:creator>
  <cp:lastModifiedBy>BANTO</cp:lastModifiedBy>
  <cp:revision>114</cp:revision>
  <dcterms:created xsi:type="dcterms:W3CDTF">2017-05-31T20:25:29Z</dcterms:created>
  <dcterms:modified xsi:type="dcterms:W3CDTF">2019-02-12T06:46:15Z</dcterms:modified>
</cp:coreProperties>
</file>