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2"/>
  </p:notesMasterIdLst>
  <p:sldIdLst>
    <p:sldId id="312" r:id="rId2"/>
    <p:sldId id="365" r:id="rId3"/>
    <p:sldId id="372" r:id="rId4"/>
    <p:sldId id="322" r:id="rId5"/>
    <p:sldId id="324" r:id="rId6"/>
    <p:sldId id="326" r:id="rId7"/>
    <p:sldId id="328" r:id="rId8"/>
    <p:sldId id="381" r:id="rId9"/>
    <p:sldId id="357" r:id="rId10"/>
    <p:sldId id="360" r:id="rId11"/>
  </p:sldIdLst>
  <p:sldSz cx="18288000" cy="10287000"/>
  <p:notesSz cx="6858000" cy="9144000"/>
  <p:embeddedFontLst>
    <p:embeddedFont>
      <p:font typeface="Poppins Bold" panose="020B0604020202020204" charset="-94"/>
      <p:regular r:id="rId13"/>
      <p:bold r:id="rId14"/>
    </p:embeddedFont>
    <p:embeddedFont>
      <p:font typeface="Calibri" panose="020F0502020204030204" pitchFamily="34" charset="0"/>
      <p:regular r:id="rId15"/>
      <p:bold r:id="rId16"/>
      <p:italic r:id="rId17"/>
      <p:boldItalic r:id="rId18"/>
    </p:embeddedFont>
    <p:embeddedFont>
      <p:font typeface="Poppins ExtraLight" panose="020B0604020202020204" charset="-94"/>
      <p:regular r:id="rId19"/>
      <p:italic r:id="rId20"/>
    </p:embeddedFont>
    <p:embeddedFont>
      <p:font typeface="Poppins" panose="020B0604020202020204" charset="-94"/>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C5"/>
    <a:srgbClr val="FFFFFF"/>
    <a:srgbClr val="F7F8FB"/>
    <a:srgbClr val="0D62ED"/>
    <a:srgbClr val="5DB668"/>
    <a:srgbClr val="4D8DF5"/>
    <a:srgbClr val="0B54C5"/>
    <a:srgbClr val="2171F3"/>
    <a:srgbClr val="588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1716" autoAdjust="0"/>
  </p:normalViewPr>
  <p:slideViewPr>
    <p:cSldViewPr>
      <p:cViewPr varScale="1">
        <p:scale>
          <a:sx n="47" d="100"/>
          <a:sy n="47" d="100"/>
        </p:scale>
        <p:origin x="1032" y="29"/>
      </p:cViewPr>
      <p:guideLst>
        <p:guide orient="horz" pos="2136"/>
        <p:guide pos="2880"/>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422C3-28F1-4562-AAFE-C47F8FB5D34D}"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tr-TR"/>
        </a:p>
      </dgm:t>
    </dgm:pt>
    <dgm:pt modelId="{A65B6B9F-1E82-4E7D-93C8-FC4B5309B929}">
      <dgm:prSet/>
      <dgm:spPr>
        <a:solidFill>
          <a:schemeClr val="accent1">
            <a:lumMod val="20000"/>
            <a:lumOff val="80000"/>
          </a:schemeClr>
        </a:solidFill>
      </dgm:spPr>
      <dgm:t>
        <a:bodyPr/>
        <a:lstStyle/>
        <a:p>
          <a:pPr rtl="0"/>
          <a:r>
            <a:rPr lang="tr-TR" b="1" dirty="0">
              <a:solidFill>
                <a:schemeClr val="tx1"/>
              </a:solidFill>
              <a:latin typeface="Poppins" panose="00000500000000000000" pitchFamily="2" charset="-94"/>
              <a:cs typeface="Poppins" panose="00000500000000000000" pitchFamily="2" charset="-94"/>
            </a:rPr>
            <a:t>Kriterler:</a:t>
          </a:r>
          <a:r>
            <a:rPr lang="tr-TR" dirty="0">
              <a:solidFill>
                <a:schemeClr val="tx1"/>
              </a:solidFill>
              <a:latin typeface="Poppins" panose="00000500000000000000" pitchFamily="2" charset="-94"/>
              <a:cs typeface="Poppins" panose="00000500000000000000" pitchFamily="2" charset="-94"/>
            </a:rPr>
            <a:t> </a:t>
          </a:r>
        </a:p>
      </dgm:t>
    </dgm:pt>
    <dgm:pt modelId="{6D14B825-0C83-463A-923B-C0DCD6A50E63}" type="parTrans" cxnId="{9F51D59D-80E6-402B-8BC5-B443B03B4381}">
      <dgm:prSet/>
      <dgm:spPr/>
      <dgm:t>
        <a:bodyPr/>
        <a:lstStyle/>
        <a:p>
          <a:endParaRPr lang="tr-TR">
            <a:latin typeface="Poppins" panose="00000500000000000000" pitchFamily="2" charset="-94"/>
            <a:cs typeface="Poppins" panose="00000500000000000000" pitchFamily="2" charset="-94"/>
          </a:endParaRPr>
        </a:p>
      </dgm:t>
    </dgm:pt>
    <dgm:pt modelId="{641C59C2-785F-4881-9C8D-58A62A0B5566}" type="sibTrans" cxnId="{9F51D59D-80E6-402B-8BC5-B443B03B4381}">
      <dgm:prSet/>
      <dgm:spPr/>
      <dgm:t>
        <a:bodyPr/>
        <a:lstStyle/>
        <a:p>
          <a:endParaRPr lang="tr-TR">
            <a:latin typeface="Poppins" panose="00000500000000000000" pitchFamily="2" charset="-94"/>
            <a:cs typeface="Poppins" panose="00000500000000000000" pitchFamily="2" charset="-94"/>
          </a:endParaRPr>
        </a:p>
      </dgm:t>
    </dgm:pt>
    <dgm:pt modelId="{47394595-B415-4DF8-B2EF-30F5E1110071}">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illerin </a:t>
          </a:r>
          <a:r>
            <a:rPr lang="tr-TR" dirty="0" err="1">
              <a:solidFill>
                <a:schemeClr val="tx1"/>
              </a:solidFill>
              <a:latin typeface="Poppins" panose="00000500000000000000" pitchFamily="2" charset="-94"/>
              <a:cs typeface="Poppins" panose="00000500000000000000" pitchFamily="2" charset="-94"/>
            </a:rPr>
            <a:t>sosyo</a:t>
          </a:r>
          <a:r>
            <a:rPr lang="tr-TR" dirty="0">
              <a:solidFill>
                <a:schemeClr val="tx1"/>
              </a:solidFill>
              <a:latin typeface="Poppins" panose="00000500000000000000" pitchFamily="2" charset="-94"/>
              <a:cs typeface="Poppins" panose="00000500000000000000" pitchFamily="2" charset="-94"/>
            </a:rPr>
            <a:t>-ekonomik gelişmişlik durumu ve coğrafi potansiyelleri, </a:t>
          </a:r>
        </a:p>
      </dgm:t>
    </dgm:pt>
    <dgm:pt modelId="{A666AF55-B0CD-4E36-9A45-991D3E529DDD}" type="parTrans" cxnId="{EABFC0DF-1916-459E-9C47-6C7A0F8487DD}">
      <dgm:prSet/>
      <dgm:spPr/>
      <dgm:t>
        <a:bodyPr/>
        <a:lstStyle/>
        <a:p>
          <a:endParaRPr lang="tr-TR">
            <a:latin typeface="Poppins" panose="00000500000000000000" pitchFamily="2" charset="-94"/>
            <a:cs typeface="Poppins" panose="00000500000000000000" pitchFamily="2" charset="-94"/>
          </a:endParaRPr>
        </a:p>
      </dgm:t>
    </dgm:pt>
    <dgm:pt modelId="{D5CE9F46-8116-4700-881C-AAC04E730940}" type="sibTrans" cxnId="{EABFC0DF-1916-459E-9C47-6C7A0F8487DD}">
      <dgm:prSet/>
      <dgm:spPr/>
      <dgm:t>
        <a:bodyPr/>
        <a:lstStyle/>
        <a:p>
          <a:endParaRPr lang="tr-TR">
            <a:latin typeface="Poppins" panose="00000500000000000000" pitchFamily="2" charset="-94"/>
            <a:cs typeface="Poppins" panose="00000500000000000000" pitchFamily="2" charset="-94"/>
          </a:endParaRPr>
        </a:p>
      </dgm:t>
    </dgm:pt>
    <dgm:pt modelId="{13514DAC-3B3A-46EB-A515-E3DA3869983C}">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atıl kaynakların değerlendirilmesi, </a:t>
          </a:r>
        </a:p>
      </dgm:t>
    </dgm:pt>
    <dgm:pt modelId="{37F6BAE2-2288-47A2-A8B9-97048DE00548}" type="parTrans" cxnId="{8EDB314E-9EE6-46EA-8419-9F72F1B42010}">
      <dgm:prSet/>
      <dgm:spPr/>
      <dgm:t>
        <a:bodyPr/>
        <a:lstStyle/>
        <a:p>
          <a:endParaRPr lang="tr-TR">
            <a:latin typeface="Poppins" panose="00000500000000000000" pitchFamily="2" charset="-94"/>
            <a:cs typeface="Poppins" panose="00000500000000000000" pitchFamily="2" charset="-94"/>
          </a:endParaRPr>
        </a:p>
      </dgm:t>
    </dgm:pt>
    <dgm:pt modelId="{BFEC1B26-9AF0-4726-B52C-FCB91BFA10CC}" type="sibTrans" cxnId="{8EDB314E-9EE6-46EA-8419-9F72F1B42010}">
      <dgm:prSet/>
      <dgm:spPr/>
      <dgm:t>
        <a:bodyPr/>
        <a:lstStyle/>
        <a:p>
          <a:endParaRPr lang="tr-TR">
            <a:latin typeface="Poppins" panose="00000500000000000000" pitchFamily="2" charset="-94"/>
            <a:cs typeface="Poppins" panose="00000500000000000000" pitchFamily="2" charset="-94"/>
          </a:endParaRPr>
        </a:p>
      </dgm:t>
    </dgm:pt>
    <dgm:pt modelId="{E9A97130-8B08-4376-9A1D-39D67E4AD7CB}">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yerel ihtiyaçların karşılanması, </a:t>
          </a:r>
        </a:p>
      </dgm:t>
    </dgm:pt>
    <dgm:pt modelId="{046C5E72-F7E9-4FC4-B260-42A3A2D7EC16}" type="parTrans" cxnId="{F3FFE6B7-6B84-4C07-AB85-7813788B057F}">
      <dgm:prSet/>
      <dgm:spPr/>
      <dgm:t>
        <a:bodyPr/>
        <a:lstStyle/>
        <a:p>
          <a:endParaRPr lang="tr-TR">
            <a:latin typeface="Poppins" panose="00000500000000000000" pitchFamily="2" charset="-94"/>
            <a:cs typeface="Poppins" panose="00000500000000000000" pitchFamily="2" charset="-94"/>
          </a:endParaRPr>
        </a:p>
      </dgm:t>
    </dgm:pt>
    <dgm:pt modelId="{190AC280-E01C-4424-87FB-0298CF119390}" type="sibTrans" cxnId="{F3FFE6B7-6B84-4C07-AB85-7813788B057F}">
      <dgm:prSet/>
      <dgm:spPr/>
      <dgm:t>
        <a:bodyPr/>
        <a:lstStyle/>
        <a:p>
          <a:endParaRPr lang="tr-TR">
            <a:latin typeface="Poppins" panose="00000500000000000000" pitchFamily="2" charset="-94"/>
            <a:cs typeface="Poppins" panose="00000500000000000000" pitchFamily="2" charset="-94"/>
          </a:endParaRPr>
        </a:p>
      </dgm:t>
    </dgm:pt>
    <dgm:pt modelId="{3F75F6CD-0A8C-4A5A-921F-0DDE5407343D}">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bölgede üretimi olmayan ancak başarı olasılığı yüksek sektörlerin geliştirilmesi, </a:t>
          </a:r>
        </a:p>
      </dgm:t>
    </dgm:pt>
    <dgm:pt modelId="{E4961787-8470-4F55-BF0E-E13C3F5F2F65}" type="parTrans" cxnId="{ADCB5350-A910-4833-9A1F-15AAFD658E5B}">
      <dgm:prSet/>
      <dgm:spPr/>
      <dgm:t>
        <a:bodyPr/>
        <a:lstStyle/>
        <a:p>
          <a:endParaRPr lang="tr-TR">
            <a:latin typeface="Poppins" panose="00000500000000000000" pitchFamily="2" charset="-94"/>
            <a:cs typeface="Poppins" panose="00000500000000000000" pitchFamily="2" charset="-94"/>
          </a:endParaRPr>
        </a:p>
      </dgm:t>
    </dgm:pt>
    <dgm:pt modelId="{412BEF36-98E8-40EE-B73C-C6F9620B9A85}" type="sibTrans" cxnId="{ADCB5350-A910-4833-9A1F-15AAFD658E5B}">
      <dgm:prSet/>
      <dgm:spPr/>
      <dgm:t>
        <a:bodyPr/>
        <a:lstStyle/>
        <a:p>
          <a:endParaRPr lang="tr-TR">
            <a:latin typeface="Poppins" panose="00000500000000000000" pitchFamily="2" charset="-94"/>
            <a:cs typeface="Poppins" panose="00000500000000000000" pitchFamily="2" charset="-94"/>
          </a:endParaRPr>
        </a:p>
      </dgm:t>
    </dgm:pt>
    <dgm:pt modelId="{757F4F94-9DE9-4FAC-B3E9-D7619B5AAFD5}">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ileri-geri bağlantılı sektörlerin desteklenmesi, </a:t>
          </a:r>
        </a:p>
      </dgm:t>
    </dgm:pt>
    <dgm:pt modelId="{5C262B60-C208-428B-8291-09337C31A040}" type="parTrans" cxnId="{D6F1F020-E88C-4D96-9A07-0C8C531D9074}">
      <dgm:prSet/>
      <dgm:spPr/>
      <dgm:t>
        <a:bodyPr/>
        <a:lstStyle/>
        <a:p>
          <a:endParaRPr lang="tr-TR">
            <a:latin typeface="Poppins" panose="00000500000000000000" pitchFamily="2" charset="-94"/>
            <a:cs typeface="Poppins" panose="00000500000000000000" pitchFamily="2" charset="-94"/>
          </a:endParaRPr>
        </a:p>
      </dgm:t>
    </dgm:pt>
    <dgm:pt modelId="{AA6FB009-1CE6-4B64-B593-5C58CE0131B1}" type="sibTrans" cxnId="{D6F1F020-E88C-4D96-9A07-0C8C531D9074}">
      <dgm:prSet/>
      <dgm:spPr/>
      <dgm:t>
        <a:bodyPr/>
        <a:lstStyle/>
        <a:p>
          <a:endParaRPr lang="tr-TR">
            <a:latin typeface="Poppins" panose="00000500000000000000" pitchFamily="2" charset="-94"/>
            <a:cs typeface="Poppins" panose="00000500000000000000" pitchFamily="2" charset="-94"/>
          </a:endParaRPr>
        </a:p>
      </dgm:t>
    </dgm:pt>
    <dgm:pt modelId="{ADD7EBDE-6353-475D-B769-2DAD332F939B}">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istihdam potansiyeli </a:t>
          </a:r>
        </a:p>
      </dgm:t>
    </dgm:pt>
    <dgm:pt modelId="{AE615AEB-6C20-4068-8739-5FD540AC1386}" type="parTrans" cxnId="{89CFEC15-E446-4AB4-BE9C-A622ECF15127}">
      <dgm:prSet/>
      <dgm:spPr/>
      <dgm:t>
        <a:bodyPr/>
        <a:lstStyle/>
        <a:p>
          <a:endParaRPr lang="tr-TR">
            <a:latin typeface="Poppins" panose="00000500000000000000" pitchFamily="2" charset="-94"/>
            <a:cs typeface="Poppins" panose="00000500000000000000" pitchFamily="2" charset="-94"/>
          </a:endParaRPr>
        </a:p>
      </dgm:t>
    </dgm:pt>
    <dgm:pt modelId="{103475CE-23B7-44C2-9FB5-A843FBA7CDEC}" type="sibTrans" cxnId="{89CFEC15-E446-4AB4-BE9C-A622ECF15127}">
      <dgm:prSet/>
      <dgm:spPr/>
      <dgm:t>
        <a:bodyPr/>
        <a:lstStyle/>
        <a:p>
          <a:endParaRPr lang="tr-TR">
            <a:latin typeface="Poppins" panose="00000500000000000000" pitchFamily="2" charset="-94"/>
            <a:cs typeface="Poppins" panose="00000500000000000000" pitchFamily="2" charset="-94"/>
          </a:endParaRPr>
        </a:p>
      </dgm:t>
    </dgm:pt>
    <dgm:pt modelId="{6085D303-3B91-4F6D-B914-5718DFC4D2D3}">
      <dgm:prSet/>
      <dgm:spPr>
        <a:solidFill>
          <a:schemeClr val="accent1">
            <a:lumMod val="20000"/>
            <a:lumOff val="80000"/>
          </a:schemeClr>
        </a:solidFill>
      </dgm:spPr>
      <dgm:t>
        <a:bodyPr/>
        <a:lstStyle/>
        <a:p>
          <a:pPr rtl="0"/>
          <a:r>
            <a:rPr lang="tr-TR" dirty="0">
              <a:solidFill>
                <a:schemeClr val="tx1"/>
              </a:solidFill>
              <a:latin typeface="Poppins" panose="00000500000000000000" pitchFamily="2" charset="-94"/>
              <a:cs typeface="Poppins" panose="00000500000000000000" pitchFamily="2" charset="-94"/>
            </a:rPr>
            <a:t>kümelenme etkisi</a:t>
          </a:r>
        </a:p>
      </dgm:t>
    </dgm:pt>
    <dgm:pt modelId="{4722D30E-A666-4AE8-A7F8-59F6884A2403}" type="parTrans" cxnId="{6B0B3ED1-AE95-4209-87AE-6A485AE217D4}">
      <dgm:prSet/>
      <dgm:spPr/>
      <dgm:t>
        <a:bodyPr/>
        <a:lstStyle/>
        <a:p>
          <a:endParaRPr lang="tr-TR">
            <a:latin typeface="Poppins" panose="00000500000000000000" pitchFamily="2" charset="-94"/>
            <a:cs typeface="Poppins" panose="00000500000000000000" pitchFamily="2" charset="-94"/>
          </a:endParaRPr>
        </a:p>
      </dgm:t>
    </dgm:pt>
    <dgm:pt modelId="{9B60A06A-1D21-45B1-8370-E6129D006620}" type="sibTrans" cxnId="{6B0B3ED1-AE95-4209-87AE-6A485AE217D4}">
      <dgm:prSet/>
      <dgm:spPr/>
      <dgm:t>
        <a:bodyPr/>
        <a:lstStyle/>
        <a:p>
          <a:endParaRPr lang="tr-TR">
            <a:latin typeface="Poppins" panose="00000500000000000000" pitchFamily="2" charset="-94"/>
            <a:cs typeface="Poppins" panose="00000500000000000000" pitchFamily="2" charset="-94"/>
          </a:endParaRPr>
        </a:p>
      </dgm:t>
    </dgm:pt>
    <dgm:pt modelId="{AF78527F-5F10-4B89-9F38-8D189C0140CE}" type="pres">
      <dgm:prSet presAssocID="{886422C3-28F1-4562-AAFE-C47F8FB5D34D}" presName="Name0" presStyleCnt="0">
        <dgm:presLayoutVars>
          <dgm:dir/>
          <dgm:resizeHandles val="exact"/>
        </dgm:presLayoutVars>
      </dgm:prSet>
      <dgm:spPr/>
      <dgm:t>
        <a:bodyPr/>
        <a:lstStyle/>
        <a:p>
          <a:endParaRPr lang="tr-TR"/>
        </a:p>
      </dgm:t>
    </dgm:pt>
    <dgm:pt modelId="{1B314BC7-0647-4DD2-9023-76360592D8B9}" type="pres">
      <dgm:prSet presAssocID="{A65B6B9F-1E82-4E7D-93C8-FC4B5309B929}" presName="node" presStyleLbl="node1" presStyleIdx="0" presStyleCnt="1" custLinFactNeighborX="49" custLinFactNeighborY="3174">
        <dgm:presLayoutVars>
          <dgm:bulletEnabled val="1"/>
        </dgm:presLayoutVars>
      </dgm:prSet>
      <dgm:spPr/>
      <dgm:t>
        <a:bodyPr/>
        <a:lstStyle/>
        <a:p>
          <a:endParaRPr lang="tr-TR"/>
        </a:p>
      </dgm:t>
    </dgm:pt>
  </dgm:ptLst>
  <dgm:cxnLst>
    <dgm:cxn modelId="{D6F1F020-E88C-4D96-9A07-0C8C531D9074}" srcId="{A65B6B9F-1E82-4E7D-93C8-FC4B5309B929}" destId="{757F4F94-9DE9-4FAC-B3E9-D7619B5AAFD5}" srcOrd="4" destOrd="0" parTransId="{5C262B60-C208-428B-8291-09337C31A040}" sibTransId="{AA6FB009-1CE6-4B64-B593-5C58CE0131B1}"/>
    <dgm:cxn modelId="{C1913C9A-80B5-43B0-BBAD-54DAD6F41B79}" type="presOf" srcId="{ADD7EBDE-6353-475D-B769-2DAD332F939B}" destId="{1B314BC7-0647-4DD2-9023-76360592D8B9}" srcOrd="0" destOrd="6" presId="urn:microsoft.com/office/officeart/2005/8/layout/process1"/>
    <dgm:cxn modelId="{F3FFE6B7-6B84-4C07-AB85-7813788B057F}" srcId="{A65B6B9F-1E82-4E7D-93C8-FC4B5309B929}" destId="{E9A97130-8B08-4376-9A1D-39D67E4AD7CB}" srcOrd="2" destOrd="0" parTransId="{046C5E72-F7E9-4FC4-B260-42A3A2D7EC16}" sibTransId="{190AC280-E01C-4424-87FB-0298CF119390}"/>
    <dgm:cxn modelId="{18DC0673-4D5D-44CD-A7AD-62415AE2E80C}" type="presOf" srcId="{886422C3-28F1-4562-AAFE-C47F8FB5D34D}" destId="{AF78527F-5F10-4B89-9F38-8D189C0140CE}" srcOrd="0" destOrd="0" presId="urn:microsoft.com/office/officeart/2005/8/layout/process1"/>
    <dgm:cxn modelId="{851E5028-490F-4277-84C8-D1D2F4B0F91A}" type="presOf" srcId="{A65B6B9F-1E82-4E7D-93C8-FC4B5309B929}" destId="{1B314BC7-0647-4DD2-9023-76360592D8B9}" srcOrd="0" destOrd="0" presId="urn:microsoft.com/office/officeart/2005/8/layout/process1"/>
    <dgm:cxn modelId="{9F51D59D-80E6-402B-8BC5-B443B03B4381}" srcId="{886422C3-28F1-4562-AAFE-C47F8FB5D34D}" destId="{A65B6B9F-1E82-4E7D-93C8-FC4B5309B929}" srcOrd="0" destOrd="0" parTransId="{6D14B825-0C83-463A-923B-C0DCD6A50E63}" sibTransId="{641C59C2-785F-4881-9C8D-58A62A0B5566}"/>
    <dgm:cxn modelId="{BB048BFF-41AF-4926-8432-ED11E307565B}" type="presOf" srcId="{757F4F94-9DE9-4FAC-B3E9-D7619B5AAFD5}" destId="{1B314BC7-0647-4DD2-9023-76360592D8B9}" srcOrd="0" destOrd="5" presId="urn:microsoft.com/office/officeart/2005/8/layout/process1"/>
    <dgm:cxn modelId="{352A737F-C642-431C-B70F-4338CA4DE450}" type="presOf" srcId="{3F75F6CD-0A8C-4A5A-921F-0DDE5407343D}" destId="{1B314BC7-0647-4DD2-9023-76360592D8B9}" srcOrd="0" destOrd="4" presId="urn:microsoft.com/office/officeart/2005/8/layout/process1"/>
    <dgm:cxn modelId="{201C9A6C-CA7C-4592-899F-2E324818891C}" type="presOf" srcId="{13514DAC-3B3A-46EB-A515-E3DA3869983C}" destId="{1B314BC7-0647-4DD2-9023-76360592D8B9}" srcOrd="0" destOrd="2" presId="urn:microsoft.com/office/officeart/2005/8/layout/process1"/>
    <dgm:cxn modelId="{42C6C8A6-A855-424C-8D5A-1BAE4438386D}" type="presOf" srcId="{47394595-B415-4DF8-B2EF-30F5E1110071}" destId="{1B314BC7-0647-4DD2-9023-76360592D8B9}" srcOrd="0" destOrd="1" presId="urn:microsoft.com/office/officeart/2005/8/layout/process1"/>
    <dgm:cxn modelId="{A4E1C9CC-9543-441D-8E3F-E49F2666726F}" type="presOf" srcId="{6085D303-3B91-4F6D-B914-5718DFC4D2D3}" destId="{1B314BC7-0647-4DD2-9023-76360592D8B9}" srcOrd="0" destOrd="7" presId="urn:microsoft.com/office/officeart/2005/8/layout/process1"/>
    <dgm:cxn modelId="{EABFC0DF-1916-459E-9C47-6C7A0F8487DD}" srcId="{A65B6B9F-1E82-4E7D-93C8-FC4B5309B929}" destId="{47394595-B415-4DF8-B2EF-30F5E1110071}" srcOrd="0" destOrd="0" parTransId="{A666AF55-B0CD-4E36-9A45-991D3E529DDD}" sibTransId="{D5CE9F46-8116-4700-881C-AAC04E730940}"/>
    <dgm:cxn modelId="{0560D7F9-F418-4AFC-968F-8BF467A504E1}" type="presOf" srcId="{E9A97130-8B08-4376-9A1D-39D67E4AD7CB}" destId="{1B314BC7-0647-4DD2-9023-76360592D8B9}" srcOrd="0" destOrd="3" presId="urn:microsoft.com/office/officeart/2005/8/layout/process1"/>
    <dgm:cxn modelId="{ADCB5350-A910-4833-9A1F-15AAFD658E5B}" srcId="{A65B6B9F-1E82-4E7D-93C8-FC4B5309B929}" destId="{3F75F6CD-0A8C-4A5A-921F-0DDE5407343D}" srcOrd="3" destOrd="0" parTransId="{E4961787-8470-4F55-BF0E-E13C3F5F2F65}" sibTransId="{412BEF36-98E8-40EE-B73C-C6F9620B9A85}"/>
    <dgm:cxn modelId="{6B0B3ED1-AE95-4209-87AE-6A485AE217D4}" srcId="{A65B6B9F-1E82-4E7D-93C8-FC4B5309B929}" destId="{6085D303-3B91-4F6D-B914-5718DFC4D2D3}" srcOrd="6" destOrd="0" parTransId="{4722D30E-A666-4AE8-A7F8-59F6884A2403}" sibTransId="{9B60A06A-1D21-45B1-8370-E6129D006620}"/>
    <dgm:cxn modelId="{8EDB314E-9EE6-46EA-8419-9F72F1B42010}" srcId="{A65B6B9F-1E82-4E7D-93C8-FC4B5309B929}" destId="{13514DAC-3B3A-46EB-A515-E3DA3869983C}" srcOrd="1" destOrd="0" parTransId="{37F6BAE2-2288-47A2-A8B9-97048DE00548}" sibTransId="{BFEC1B26-9AF0-4726-B52C-FCB91BFA10CC}"/>
    <dgm:cxn modelId="{89CFEC15-E446-4AB4-BE9C-A622ECF15127}" srcId="{A65B6B9F-1E82-4E7D-93C8-FC4B5309B929}" destId="{ADD7EBDE-6353-475D-B769-2DAD332F939B}" srcOrd="5" destOrd="0" parTransId="{AE615AEB-6C20-4068-8739-5FD540AC1386}" sibTransId="{103475CE-23B7-44C2-9FB5-A843FBA7CDEC}"/>
    <dgm:cxn modelId="{0A988E6F-9A6A-4A75-ADF6-074493AFEEF5}" type="presParOf" srcId="{AF78527F-5F10-4B89-9F38-8D189C0140CE}" destId="{1B314BC7-0647-4DD2-9023-76360592D8B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28177-3155-4011-82D8-E4262BC5730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BD4D1495-1ACF-4594-BF4B-F6AEFCC67206}">
      <dgm:prSet custT="1">
        <dgm:style>
          <a:lnRef idx="1">
            <a:schemeClr val="accent5"/>
          </a:lnRef>
          <a:fillRef idx="3">
            <a:schemeClr val="accent5"/>
          </a:fillRef>
          <a:effectRef idx="2">
            <a:schemeClr val="accent5"/>
          </a:effectRef>
          <a:fontRef idx="minor">
            <a:schemeClr val="lt1"/>
          </a:fontRef>
        </dgm:style>
      </dgm:prSet>
      <dgm:spPr>
        <a:solidFill>
          <a:srgbClr val="0054C5"/>
        </a:solidFill>
      </dgm:spPr>
      <dgm:t>
        <a:bodyPr/>
        <a:lstStyle/>
        <a:p>
          <a:pPr rtl="0"/>
          <a:r>
            <a:rPr lang="tr-TR" sz="2400" b="1" dirty="0">
              <a:solidFill>
                <a:schemeClr val="bg1"/>
              </a:solidFill>
              <a:latin typeface="Poppins" panose="00000500000000000000" pitchFamily="2" charset="-94"/>
              <a:cs typeface="Poppins" panose="00000500000000000000" pitchFamily="2" charset="-94"/>
            </a:rPr>
            <a:t>Yetkili Kurum: </a:t>
          </a:r>
          <a:r>
            <a:rPr lang="tr-TR" sz="2400" dirty="0">
              <a:solidFill>
                <a:schemeClr val="bg1"/>
              </a:solidFill>
              <a:latin typeface="Poppins" panose="00000500000000000000" pitchFamily="2" charset="-94"/>
              <a:cs typeface="Poppins" panose="00000500000000000000" pitchFamily="2" charset="-94"/>
            </a:rPr>
            <a:t>Kalkınma Ajansları Genel Müdürlüğü</a:t>
          </a:r>
        </a:p>
      </dgm:t>
    </dgm:pt>
    <dgm:pt modelId="{414275BA-807C-4E13-A8A9-9BCDC3FCE120}" type="parTrans" cxnId="{0D47FC05-CFB4-4E2A-8C8B-1694E37CFB88}">
      <dgm:prSet/>
      <dgm:spPr/>
      <dgm:t>
        <a:bodyPr/>
        <a:lstStyle/>
        <a:p>
          <a:endParaRPr lang="tr-TR" sz="2400">
            <a:latin typeface="Poppins" panose="00000500000000000000" pitchFamily="2" charset="-94"/>
            <a:cs typeface="Poppins" panose="00000500000000000000" pitchFamily="2" charset="-94"/>
          </a:endParaRPr>
        </a:p>
      </dgm:t>
    </dgm:pt>
    <dgm:pt modelId="{C42C3174-A3B2-4454-8ECA-CA94E6A7FB0A}" type="sibTrans" cxnId="{0D47FC05-CFB4-4E2A-8C8B-1694E37CFB88}">
      <dgm:prSet/>
      <dgm:spPr/>
      <dgm:t>
        <a:bodyPr/>
        <a:lstStyle/>
        <a:p>
          <a:endParaRPr lang="tr-TR" sz="2400">
            <a:latin typeface="Poppins" panose="00000500000000000000" pitchFamily="2" charset="-94"/>
            <a:cs typeface="Poppins" panose="00000500000000000000" pitchFamily="2" charset="-94"/>
          </a:endParaRPr>
        </a:p>
      </dgm:t>
    </dgm:pt>
    <dgm:pt modelId="{AFA6FF62-AD6F-4AB2-B584-902CF58123C4}">
      <dgm:prSet custT="1">
        <dgm:style>
          <a:lnRef idx="1">
            <a:schemeClr val="accent5"/>
          </a:lnRef>
          <a:fillRef idx="3">
            <a:schemeClr val="accent5"/>
          </a:fillRef>
          <a:effectRef idx="2">
            <a:schemeClr val="accent5"/>
          </a:effectRef>
          <a:fontRef idx="minor">
            <a:schemeClr val="lt1"/>
          </a:fontRef>
        </dgm:style>
      </dgm:prSet>
      <dgm:spPr>
        <a:solidFill>
          <a:srgbClr val="0054C5"/>
        </a:solidFill>
      </dgm:spPr>
      <dgm:t>
        <a:bodyPr/>
        <a:lstStyle/>
        <a:p>
          <a:pPr rtl="0"/>
          <a:r>
            <a:rPr lang="tr-TR" sz="2400" b="1" dirty="0">
              <a:solidFill>
                <a:schemeClr val="bg1"/>
              </a:solidFill>
              <a:latin typeface="Poppins" panose="00000500000000000000" pitchFamily="2" charset="-94"/>
              <a:cs typeface="Poppins" panose="00000500000000000000" pitchFamily="2" charset="-94"/>
            </a:rPr>
            <a:t>Başvuru Süresi ve Geçerlilik: </a:t>
          </a:r>
          <a:r>
            <a:rPr lang="tr-TR" sz="2400" dirty="0">
              <a:solidFill>
                <a:schemeClr val="bg1"/>
              </a:solidFill>
              <a:latin typeface="Poppins" panose="00000500000000000000" pitchFamily="2" charset="-94"/>
              <a:cs typeface="Poppins" panose="00000500000000000000" pitchFamily="2" charset="-94"/>
            </a:rPr>
            <a:t>Program 31 Aralık 2030’a kadar açık </a:t>
          </a:r>
        </a:p>
      </dgm:t>
    </dgm:pt>
    <dgm:pt modelId="{2E8F196D-1786-4D1C-B44F-45E43FEFA7D1}" type="parTrans" cxnId="{47185007-8843-4152-B861-160111D2B2DE}">
      <dgm:prSet/>
      <dgm:spPr/>
      <dgm:t>
        <a:bodyPr/>
        <a:lstStyle/>
        <a:p>
          <a:endParaRPr lang="tr-TR" sz="2400">
            <a:latin typeface="Poppins" panose="00000500000000000000" pitchFamily="2" charset="-94"/>
            <a:cs typeface="Poppins" panose="00000500000000000000" pitchFamily="2" charset="-94"/>
          </a:endParaRPr>
        </a:p>
      </dgm:t>
    </dgm:pt>
    <dgm:pt modelId="{A3E0A6A5-548A-4A7D-96C4-91907883949A}" type="sibTrans" cxnId="{47185007-8843-4152-B861-160111D2B2DE}">
      <dgm:prSet/>
      <dgm:spPr/>
      <dgm:t>
        <a:bodyPr/>
        <a:lstStyle/>
        <a:p>
          <a:endParaRPr lang="tr-TR" sz="2400">
            <a:latin typeface="Poppins" panose="00000500000000000000" pitchFamily="2" charset="-94"/>
            <a:cs typeface="Poppins" panose="00000500000000000000" pitchFamily="2" charset="-94"/>
          </a:endParaRPr>
        </a:p>
      </dgm:t>
    </dgm:pt>
    <dgm:pt modelId="{7C18A82F-985A-42BD-9D3D-2FE68B99AA2C}">
      <dgm:prSet custT="1">
        <dgm:style>
          <a:lnRef idx="1">
            <a:schemeClr val="accent5"/>
          </a:lnRef>
          <a:fillRef idx="3">
            <a:schemeClr val="accent5"/>
          </a:fillRef>
          <a:effectRef idx="2">
            <a:schemeClr val="accent5"/>
          </a:effectRef>
          <a:fontRef idx="minor">
            <a:schemeClr val="lt1"/>
          </a:fontRef>
        </dgm:style>
      </dgm:prSet>
      <dgm:spPr>
        <a:solidFill>
          <a:srgbClr val="0054C5"/>
        </a:solidFill>
      </dgm:spPr>
      <dgm:t>
        <a:bodyPr/>
        <a:lstStyle/>
        <a:p>
          <a:pPr rtl="0"/>
          <a:r>
            <a:rPr lang="tr-TR" sz="2400" b="1" dirty="0">
              <a:solidFill>
                <a:schemeClr val="bg1"/>
              </a:solidFill>
              <a:latin typeface="Poppins" panose="00000500000000000000" pitchFamily="2" charset="-94"/>
              <a:cs typeface="Poppins" panose="00000500000000000000" pitchFamily="2" charset="-94"/>
            </a:rPr>
            <a:t>Yatırım  Tamamlanma Süresi: </a:t>
          </a:r>
          <a:r>
            <a:rPr lang="tr-TR" sz="2400" dirty="0">
              <a:solidFill>
                <a:schemeClr val="bg1"/>
              </a:solidFill>
              <a:latin typeface="Poppins" panose="00000500000000000000" pitchFamily="2" charset="-94"/>
              <a:cs typeface="Poppins" panose="00000500000000000000" pitchFamily="2" charset="-94"/>
            </a:rPr>
            <a:t>3 yıl </a:t>
          </a:r>
        </a:p>
      </dgm:t>
    </dgm:pt>
    <dgm:pt modelId="{FFA139B2-F497-45D0-AF33-C1AF816528AE}" type="parTrans" cxnId="{9A7CE1E0-95AC-455E-9B4B-2CE4901F960A}">
      <dgm:prSet/>
      <dgm:spPr/>
      <dgm:t>
        <a:bodyPr/>
        <a:lstStyle/>
        <a:p>
          <a:endParaRPr lang="tr-TR" sz="2400">
            <a:latin typeface="Poppins" panose="00000500000000000000" pitchFamily="2" charset="-94"/>
            <a:cs typeface="Poppins" panose="00000500000000000000" pitchFamily="2" charset="-94"/>
          </a:endParaRPr>
        </a:p>
      </dgm:t>
    </dgm:pt>
    <dgm:pt modelId="{5B925B9F-C43B-4479-A7D6-B61281A254B2}" type="sibTrans" cxnId="{9A7CE1E0-95AC-455E-9B4B-2CE4901F960A}">
      <dgm:prSet/>
      <dgm:spPr/>
      <dgm:t>
        <a:bodyPr/>
        <a:lstStyle/>
        <a:p>
          <a:endParaRPr lang="tr-TR" sz="2400">
            <a:latin typeface="Poppins" panose="00000500000000000000" pitchFamily="2" charset="-94"/>
            <a:cs typeface="Poppins" panose="00000500000000000000" pitchFamily="2" charset="-94"/>
          </a:endParaRPr>
        </a:p>
      </dgm:t>
    </dgm:pt>
    <dgm:pt modelId="{7DFA0035-945C-4BDD-A3F5-39BEEBB67753}">
      <dgm:prSet custT="1">
        <dgm:style>
          <a:lnRef idx="1">
            <a:schemeClr val="accent5"/>
          </a:lnRef>
          <a:fillRef idx="3">
            <a:schemeClr val="accent5"/>
          </a:fillRef>
          <a:effectRef idx="2">
            <a:schemeClr val="accent5"/>
          </a:effectRef>
          <a:fontRef idx="minor">
            <a:schemeClr val="lt1"/>
          </a:fontRef>
        </dgm:style>
      </dgm:prSet>
      <dgm:spPr>
        <a:solidFill>
          <a:srgbClr val="0054C5"/>
        </a:solidFill>
      </dgm:spPr>
      <dgm:t>
        <a:bodyPr/>
        <a:lstStyle/>
        <a:p>
          <a:pPr rtl="0"/>
          <a:r>
            <a:rPr lang="tr-TR" sz="2400" b="1" dirty="0">
              <a:solidFill>
                <a:schemeClr val="bg1"/>
              </a:solidFill>
              <a:latin typeface="Poppins" panose="00000500000000000000" pitchFamily="2" charset="-94"/>
              <a:cs typeface="Poppins" panose="00000500000000000000" pitchFamily="2" charset="-94"/>
            </a:rPr>
            <a:t>Diğer: </a:t>
          </a:r>
          <a:r>
            <a:rPr lang="tr-TR" sz="2400" dirty="0">
              <a:solidFill>
                <a:schemeClr val="bg1"/>
              </a:solidFill>
              <a:latin typeface="Poppins" panose="00000500000000000000" pitchFamily="2" charset="-94"/>
              <a:cs typeface="Poppins" panose="00000500000000000000" pitchFamily="2" charset="-94"/>
            </a:rPr>
            <a:t>Yerel yatırım konuları listesi Bakanlık tarafından tebliğ ile </a:t>
          </a:r>
          <a:r>
            <a:rPr lang="tr-TR" sz="2400" dirty="0" smtClean="0">
              <a:solidFill>
                <a:schemeClr val="bg1"/>
              </a:solidFill>
              <a:latin typeface="Poppins" panose="00000500000000000000" pitchFamily="2" charset="-94"/>
              <a:cs typeface="Poppins" panose="00000500000000000000" pitchFamily="2" charset="-94"/>
            </a:rPr>
            <a:t>belirlenir</a:t>
          </a:r>
          <a:endParaRPr lang="tr-TR" sz="2400" dirty="0">
            <a:solidFill>
              <a:schemeClr val="bg1"/>
            </a:solidFill>
            <a:latin typeface="Poppins" panose="00000500000000000000" pitchFamily="2" charset="-94"/>
            <a:cs typeface="Poppins" panose="00000500000000000000" pitchFamily="2" charset="-94"/>
          </a:endParaRPr>
        </a:p>
      </dgm:t>
    </dgm:pt>
    <dgm:pt modelId="{73BB560D-AB1C-42B2-8980-80572515F985}" type="parTrans" cxnId="{0C137931-F2C4-464F-8F60-3FE9087AD885}">
      <dgm:prSet/>
      <dgm:spPr/>
      <dgm:t>
        <a:bodyPr/>
        <a:lstStyle/>
        <a:p>
          <a:endParaRPr lang="tr-TR" sz="2400">
            <a:latin typeface="Poppins" panose="00000500000000000000" pitchFamily="2" charset="-94"/>
            <a:cs typeface="Poppins" panose="00000500000000000000" pitchFamily="2" charset="-94"/>
          </a:endParaRPr>
        </a:p>
      </dgm:t>
    </dgm:pt>
    <dgm:pt modelId="{8B7478D0-C554-4F38-8C26-03216710F3CA}" type="sibTrans" cxnId="{0C137931-F2C4-464F-8F60-3FE9087AD885}">
      <dgm:prSet/>
      <dgm:spPr/>
      <dgm:t>
        <a:bodyPr/>
        <a:lstStyle/>
        <a:p>
          <a:endParaRPr lang="tr-TR" sz="2400">
            <a:latin typeface="Poppins" panose="00000500000000000000" pitchFamily="2" charset="-94"/>
            <a:cs typeface="Poppins" panose="00000500000000000000" pitchFamily="2" charset="-94"/>
          </a:endParaRPr>
        </a:p>
      </dgm:t>
    </dgm:pt>
    <dgm:pt modelId="{94C31B28-0292-41DD-B88C-5FCDA13878B7}" type="pres">
      <dgm:prSet presAssocID="{3AB28177-3155-4011-82D8-E4262BC5730B}" presName="linear" presStyleCnt="0">
        <dgm:presLayoutVars>
          <dgm:dir/>
          <dgm:animLvl val="lvl"/>
          <dgm:resizeHandles val="exact"/>
        </dgm:presLayoutVars>
      </dgm:prSet>
      <dgm:spPr/>
      <dgm:t>
        <a:bodyPr/>
        <a:lstStyle/>
        <a:p>
          <a:endParaRPr lang="tr-TR"/>
        </a:p>
      </dgm:t>
    </dgm:pt>
    <dgm:pt modelId="{C2E29AFD-61D5-4281-B152-B0CFD3BF6AA4}" type="pres">
      <dgm:prSet presAssocID="{BD4D1495-1ACF-4594-BF4B-F6AEFCC67206}" presName="parentLin" presStyleCnt="0"/>
      <dgm:spPr/>
    </dgm:pt>
    <dgm:pt modelId="{67C23B70-A5DD-4737-A0DC-EA201FC8A89F}" type="pres">
      <dgm:prSet presAssocID="{BD4D1495-1ACF-4594-BF4B-F6AEFCC67206}" presName="parentLeftMargin" presStyleLbl="node1" presStyleIdx="0" presStyleCnt="4"/>
      <dgm:spPr/>
      <dgm:t>
        <a:bodyPr/>
        <a:lstStyle/>
        <a:p>
          <a:endParaRPr lang="tr-TR"/>
        </a:p>
      </dgm:t>
    </dgm:pt>
    <dgm:pt modelId="{2EA34A30-E8A9-485A-A6DB-24278779E46C}" type="pres">
      <dgm:prSet presAssocID="{BD4D1495-1ACF-4594-BF4B-F6AEFCC67206}" presName="parentText" presStyleLbl="node1" presStyleIdx="0" presStyleCnt="4" custScaleX="130220">
        <dgm:presLayoutVars>
          <dgm:chMax val="0"/>
          <dgm:bulletEnabled val="1"/>
        </dgm:presLayoutVars>
      </dgm:prSet>
      <dgm:spPr/>
      <dgm:t>
        <a:bodyPr/>
        <a:lstStyle/>
        <a:p>
          <a:endParaRPr lang="tr-TR"/>
        </a:p>
      </dgm:t>
    </dgm:pt>
    <dgm:pt modelId="{FD53895A-C0D8-4751-BC78-6A4C94D08D58}" type="pres">
      <dgm:prSet presAssocID="{BD4D1495-1ACF-4594-BF4B-F6AEFCC67206}" presName="negativeSpace" presStyleCnt="0"/>
      <dgm:spPr/>
    </dgm:pt>
    <dgm:pt modelId="{0EDBC9E2-64A2-4BD0-8D3E-AD04412902EA}" type="pres">
      <dgm:prSet presAssocID="{BD4D1495-1ACF-4594-BF4B-F6AEFCC67206}" presName="childText" presStyleLbl="conFgAcc1" presStyleIdx="0" presStyleCnt="4">
        <dgm:presLayoutVars>
          <dgm:bulletEnabled val="1"/>
        </dgm:presLayoutVars>
      </dgm:prSet>
      <dgm:spPr/>
    </dgm:pt>
    <dgm:pt modelId="{1FE977E7-FB15-46F1-BAAA-35F9E24E2C19}" type="pres">
      <dgm:prSet presAssocID="{C42C3174-A3B2-4454-8ECA-CA94E6A7FB0A}" presName="spaceBetweenRectangles" presStyleCnt="0"/>
      <dgm:spPr/>
    </dgm:pt>
    <dgm:pt modelId="{C39BE548-372F-4307-AAAC-DA22513EC1BB}" type="pres">
      <dgm:prSet presAssocID="{AFA6FF62-AD6F-4AB2-B584-902CF58123C4}" presName="parentLin" presStyleCnt="0"/>
      <dgm:spPr/>
    </dgm:pt>
    <dgm:pt modelId="{68D2CA3C-68D7-4E83-B8E6-5C93C056FCB9}" type="pres">
      <dgm:prSet presAssocID="{AFA6FF62-AD6F-4AB2-B584-902CF58123C4}" presName="parentLeftMargin" presStyleLbl="node1" presStyleIdx="0" presStyleCnt="4"/>
      <dgm:spPr/>
      <dgm:t>
        <a:bodyPr/>
        <a:lstStyle/>
        <a:p>
          <a:endParaRPr lang="tr-TR"/>
        </a:p>
      </dgm:t>
    </dgm:pt>
    <dgm:pt modelId="{F61C74EA-EC16-4BFF-941E-340AB5325F94}" type="pres">
      <dgm:prSet presAssocID="{AFA6FF62-AD6F-4AB2-B584-902CF58123C4}" presName="parentText" presStyleLbl="node1" presStyleIdx="1" presStyleCnt="4" custScaleX="130220">
        <dgm:presLayoutVars>
          <dgm:chMax val="0"/>
          <dgm:bulletEnabled val="1"/>
        </dgm:presLayoutVars>
      </dgm:prSet>
      <dgm:spPr/>
      <dgm:t>
        <a:bodyPr/>
        <a:lstStyle/>
        <a:p>
          <a:endParaRPr lang="tr-TR"/>
        </a:p>
      </dgm:t>
    </dgm:pt>
    <dgm:pt modelId="{C70DF5A0-92A2-437D-A8C3-F79316AAF17B}" type="pres">
      <dgm:prSet presAssocID="{AFA6FF62-AD6F-4AB2-B584-902CF58123C4}" presName="negativeSpace" presStyleCnt="0"/>
      <dgm:spPr/>
    </dgm:pt>
    <dgm:pt modelId="{DB40DAE9-414D-4204-B857-A6FE9453EEAB}" type="pres">
      <dgm:prSet presAssocID="{AFA6FF62-AD6F-4AB2-B584-902CF58123C4}" presName="childText" presStyleLbl="conFgAcc1" presStyleIdx="1" presStyleCnt="4">
        <dgm:presLayoutVars>
          <dgm:bulletEnabled val="1"/>
        </dgm:presLayoutVars>
      </dgm:prSet>
      <dgm:spPr/>
    </dgm:pt>
    <dgm:pt modelId="{6A5912A1-5D02-45A8-A178-1D1F189E3699}" type="pres">
      <dgm:prSet presAssocID="{A3E0A6A5-548A-4A7D-96C4-91907883949A}" presName="spaceBetweenRectangles" presStyleCnt="0"/>
      <dgm:spPr/>
    </dgm:pt>
    <dgm:pt modelId="{9A68ED69-39B0-4A36-957B-F393AAB72EFC}" type="pres">
      <dgm:prSet presAssocID="{7C18A82F-985A-42BD-9D3D-2FE68B99AA2C}" presName="parentLin" presStyleCnt="0"/>
      <dgm:spPr/>
    </dgm:pt>
    <dgm:pt modelId="{E6E4B989-516A-4F48-8A6C-52E661C32058}" type="pres">
      <dgm:prSet presAssocID="{7C18A82F-985A-42BD-9D3D-2FE68B99AA2C}" presName="parentLeftMargin" presStyleLbl="node1" presStyleIdx="1" presStyleCnt="4"/>
      <dgm:spPr/>
      <dgm:t>
        <a:bodyPr/>
        <a:lstStyle/>
        <a:p>
          <a:endParaRPr lang="tr-TR"/>
        </a:p>
      </dgm:t>
    </dgm:pt>
    <dgm:pt modelId="{2A0652A4-653A-4452-9FBB-D8258744EBC9}" type="pres">
      <dgm:prSet presAssocID="{7C18A82F-985A-42BD-9D3D-2FE68B99AA2C}" presName="parentText" presStyleLbl="node1" presStyleIdx="2" presStyleCnt="4" custScaleX="130220">
        <dgm:presLayoutVars>
          <dgm:chMax val="0"/>
          <dgm:bulletEnabled val="1"/>
        </dgm:presLayoutVars>
      </dgm:prSet>
      <dgm:spPr/>
      <dgm:t>
        <a:bodyPr/>
        <a:lstStyle/>
        <a:p>
          <a:endParaRPr lang="tr-TR"/>
        </a:p>
      </dgm:t>
    </dgm:pt>
    <dgm:pt modelId="{F7531EB6-B3F9-4B06-8852-CFA7D27399E0}" type="pres">
      <dgm:prSet presAssocID="{7C18A82F-985A-42BD-9D3D-2FE68B99AA2C}" presName="negativeSpace" presStyleCnt="0"/>
      <dgm:spPr/>
    </dgm:pt>
    <dgm:pt modelId="{DD78CA32-3ACA-4289-8D60-AC8DA487E5B1}" type="pres">
      <dgm:prSet presAssocID="{7C18A82F-985A-42BD-9D3D-2FE68B99AA2C}" presName="childText" presStyleLbl="conFgAcc1" presStyleIdx="2" presStyleCnt="4">
        <dgm:presLayoutVars>
          <dgm:bulletEnabled val="1"/>
        </dgm:presLayoutVars>
      </dgm:prSet>
      <dgm:spPr/>
    </dgm:pt>
    <dgm:pt modelId="{20C8A6DF-5D99-46F2-9900-2DEA05436B6A}" type="pres">
      <dgm:prSet presAssocID="{5B925B9F-C43B-4479-A7D6-B61281A254B2}" presName="spaceBetweenRectangles" presStyleCnt="0"/>
      <dgm:spPr/>
    </dgm:pt>
    <dgm:pt modelId="{04789869-88B9-4133-93EE-672267EE5C1C}" type="pres">
      <dgm:prSet presAssocID="{7DFA0035-945C-4BDD-A3F5-39BEEBB67753}" presName="parentLin" presStyleCnt="0"/>
      <dgm:spPr/>
    </dgm:pt>
    <dgm:pt modelId="{A0F9421D-FEA1-4D24-8C12-C96293539DB9}" type="pres">
      <dgm:prSet presAssocID="{7DFA0035-945C-4BDD-A3F5-39BEEBB67753}" presName="parentLeftMargin" presStyleLbl="node1" presStyleIdx="2" presStyleCnt="4"/>
      <dgm:spPr/>
      <dgm:t>
        <a:bodyPr/>
        <a:lstStyle/>
        <a:p>
          <a:endParaRPr lang="tr-TR"/>
        </a:p>
      </dgm:t>
    </dgm:pt>
    <dgm:pt modelId="{72A1F81D-69B4-4219-B764-9962D1FEF46F}" type="pres">
      <dgm:prSet presAssocID="{7DFA0035-945C-4BDD-A3F5-39BEEBB67753}" presName="parentText" presStyleLbl="node1" presStyleIdx="3" presStyleCnt="4" custScaleX="130220" custScaleY="147159">
        <dgm:presLayoutVars>
          <dgm:chMax val="0"/>
          <dgm:bulletEnabled val="1"/>
        </dgm:presLayoutVars>
      </dgm:prSet>
      <dgm:spPr/>
      <dgm:t>
        <a:bodyPr/>
        <a:lstStyle/>
        <a:p>
          <a:endParaRPr lang="tr-TR"/>
        </a:p>
      </dgm:t>
    </dgm:pt>
    <dgm:pt modelId="{510CFF15-16B3-46CA-8B1F-B9463B8D56EC}" type="pres">
      <dgm:prSet presAssocID="{7DFA0035-945C-4BDD-A3F5-39BEEBB67753}" presName="negativeSpace" presStyleCnt="0"/>
      <dgm:spPr/>
    </dgm:pt>
    <dgm:pt modelId="{DEA625A1-9F62-4C21-B979-B22F9D911BC1}" type="pres">
      <dgm:prSet presAssocID="{7DFA0035-945C-4BDD-A3F5-39BEEBB67753}" presName="childText" presStyleLbl="conFgAcc1" presStyleIdx="3" presStyleCnt="4">
        <dgm:presLayoutVars>
          <dgm:bulletEnabled val="1"/>
        </dgm:presLayoutVars>
      </dgm:prSet>
      <dgm:spPr/>
    </dgm:pt>
  </dgm:ptLst>
  <dgm:cxnLst>
    <dgm:cxn modelId="{1521D725-508C-4664-B15D-0EEC06B081CE}" type="presOf" srcId="{3AB28177-3155-4011-82D8-E4262BC5730B}" destId="{94C31B28-0292-41DD-B88C-5FCDA13878B7}" srcOrd="0" destOrd="0" presId="urn:microsoft.com/office/officeart/2005/8/layout/list1"/>
    <dgm:cxn modelId="{0C137931-F2C4-464F-8F60-3FE9087AD885}" srcId="{3AB28177-3155-4011-82D8-E4262BC5730B}" destId="{7DFA0035-945C-4BDD-A3F5-39BEEBB67753}" srcOrd="3" destOrd="0" parTransId="{73BB560D-AB1C-42B2-8980-80572515F985}" sibTransId="{8B7478D0-C554-4F38-8C26-03216710F3CA}"/>
    <dgm:cxn modelId="{2A15BF85-616E-400F-9536-8F097D487053}" type="presOf" srcId="{BD4D1495-1ACF-4594-BF4B-F6AEFCC67206}" destId="{2EA34A30-E8A9-485A-A6DB-24278779E46C}" srcOrd="1" destOrd="0" presId="urn:microsoft.com/office/officeart/2005/8/layout/list1"/>
    <dgm:cxn modelId="{6C734EBD-0AFF-411D-8ABE-7D7E4E4D032F}" type="presOf" srcId="{AFA6FF62-AD6F-4AB2-B584-902CF58123C4}" destId="{F61C74EA-EC16-4BFF-941E-340AB5325F94}" srcOrd="1" destOrd="0" presId="urn:microsoft.com/office/officeart/2005/8/layout/list1"/>
    <dgm:cxn modelId="{99EE597C-ADCD-4A13-82A8-1E63511D534C}" type="presOf" srcId="{7C18A82F-985A-42BD-9D3D-2FE68B99AA2C}" destId="{E6E4B989-516A-4F48-8A6C-52E661C32058}" srcOrd="0" destOrd="0" presId="urn:microsoft.com/office/officeart/2005/8/layout/list1"/>
    <dgm:cxn modelId="{DF4C8F41-DA8F-4E6F-AA21-1F3A38E43446}" type="presOf" srcId="{7DFA0035-945C-4BDD-A3F5-39BEEBB67753}" destId="{72A1F81D-69B4-4219-B764-9962D1FEF46F}" srcOrd="1" destOrd="0" presId="urn:microsoft.com/office/officeart/2005/8/layout/list1"/>
    <dgm:cxn modelId="{47185007-8843-4152-B861-160111D2B2DE}" srcId="{3AB28177-3155-4011-82D8-E4262BC5730B}" destId="{AFA6FF62-AD6F-4AB2-B584-902CF58123C4}" srcOrd="1" destOrd="0" parTransId="{2E8F196D-1786-4D1C-B44F-45E43FEFA7D1}" sibTransId="{A3E0A6A5-548A-4A7D-96C4-91907883949A}"/>
    <dgm:cxn modelId="{EADC1062-008C-41AB-861F-F6E793E9BC1E}" type="presOf" srcId="{AFA6FF62-AD6F-4AB2-B584-902CF58123C4}" destId="{68D2CA3C-68D7-4E83-B8E6-5C93C056FCB9}" srcOrd="0" destOrd="0" presId="urn:microsoft.com/office/officeart/2005/8/layout/list1"/>
    <dgm:cxn modelId="{0D47FC05-CFB4-4E2A-8C8B-1694E37CFB88}" srcId="{3AB28177-3155-4011-82D8-E4262BC5730B}" destId="{BD4D1495-1ACF-4594-BF4B-F6AEFCC67206}" srcOrd="0" destOrd="0" parTransId="{414275BA-807C-4E13-A8A9-9BCDC3FCE120}" sibTransId="{C42C3174-A3B2-4454-8ECA-CA94E6A7FB0A}"/>
    <dgm:cxn modelId="{9A7CE1E0-95AC-455E-9B4B-2CE4901F960A}" srcId="{3AB28177-3155-4011-82D8-E4262BC5730B}" destId="{7C18A82F-985A-42BD-9D3D-2FE68B99AA2C}" srcOrd="2" destOrd="0" parTransId="{FFA139B2-F497-45D0-AF33-C1AF816528AE}" sibTransId="{5B925B9F-C43B-4479-A7D6-B61281A254B2}"/>
    <dgm:cxn modelId="{011236C8-43FB-4186-B55B-A8A24B6A41FA}" type="presOf" srcId="{BD4D1495-1ACF-4594-BF4B-F6AEFCC67206}" destId="{67C23B70-A5DD-4737-A0DC-EA201FC8A89F}" srcOrd="0" destOrd="0" presId="urn:microsoft.com/office/officeart/2005/8/layout/list1"/>
    <dgm:cxn modelId="{791A92F8-6273-4169-9A4D-15382F31726A}" type="presOf" srcId="{7C18A82F-985A-42BD-9D3D-2FE68B99AA2C}" destId="{2A0652A4-653A-4452-9FBB-D8258744EBC9}" srcOrd="1" destOrd="0" presId="urn:microsoft.com/office/officeart/2005/8/layout/list1"/>
    <dgm:cxn modelId="{7E6D9E43-4B7C-4326-8342-D942E06A678C}" type="presOf" srcId="{7DFA0035-945C-4BDD-A3F5-39BEEBB67753}" destId="{A0F9421D-FEA1-4D24-8C12-C96293539DB9}" srcOrd="0" destOrd="0" presId="urn:microsoft.com/office/officeart/2005/8/layout/list1"/>
    <dgm:cxn modelId="{09B561BE-B6E2-461E-B123-E9E61F3EF1F0}" type="presParOf" srcId="{94C31B28-0292-41DD-B88C-5FCDA13878B7}" destId="{C2E29AFD-61D5-4281-B152-B0CFD3BF6AA4}" srcOrd="0" destOrd="0" presId="urn:microsoft.com/office/officeart/2005/8/layout/list1"/>
    <dgm:cxn modelId="{9C03C423-B61D-4B16-8568-936FEC6B2904}" type="presParOf" srcId="{C2E29AFD-61D5-4281-B152-B0CFD3BF6AA4}" destId="{67C23B70-A5DD-4737-A0DC-EA201FC8A89F}" srcOrd="0" destOrd="0" presId="urn:microsoft.com/office/officeart/2005/8/layout/list1"/>
    <dgm:cxn modelId="{61D23AA4-8034-48C1-BA3D-2F06872209CD}" type="presParOf" srcId="{C2E29AFD-61D5-4281-B152-B0CFD3BF6AA4}" destId="{2EA34A30-E8A9-485A-A6DB-24278779E46C}" srcOrd="1" destOrd="0" presId="urn:microsoft.com/office/officeart/2005/8/layout/list1"/>
    <dgm:cxn modelId="{83CCBC90-8DBA-45D9-82D0-9E3485D37D51}" type="presParOf" srcId="{94C31B28-0292-41DD-B88C-5FCDA13878B7}" destId="{FD53895A-C0D8-4751-BC78-6A4C94D08D58}" srcOrd="1" destOrd="0" presId="urn:microsoft.com/office/officeart/2005/8/layout/list1"/>
    <dgm:cxn modelId="{7D6204F3-B204-4637-9266-CDF173C27E38}" type="presParOf" srcId="{94C31B28-0292-41DD-B88C-5FCDA13878B7}" destId="{0EDBC9E2-64A2-4BD0-8D3E-AD04412902EA}" srcOrd="2" destOrd="0" presId="urn:microsoft.com/office/officeart/2005/8/layout/list1"/>
    <dgm:cxn modelId="{375EFFF3-F0A4-4501-842D-3805066F7A56}" type="presParOf" srcId="{94C31B28-0292-41DD-B88C-5FCDA13878B7}" destId="{1FE977E7-FB15-46F1-BAAA-35F9E24E2C19}" srcOrd="3" destOrd="0" presId="urn:microsoft.com/office/officeart/2005/8/layout/list1"/>
    <dgm:cxn modelId="{13DC4529-5EC7-4AD1-AB38-2B828B82EB30}" type="presParOf" srcId="{94C31B28-0292-41DD-B88C-5FCDA13878B7}" destId="{C39BE548-372F-4307-AAAC-DA22513EC1BB}" srcOrd="4" destOrd="0" presId="urn:microsoft.com/office/officeart/2005/8/layout/list1"/>
    <dgm:cxn modelId="{6187B928-8F8A-464B-B863-A42CCE08A382}" type="presParOf" srcId="{C39BE548-372F-4307-AAAC-DA22513EC1BB}" destId="{68D2CA3C-68D7-4E83-B8E6-5C93C056FCB9}" srcOrd="0" destOrd="0" presId="urn:microsoft.com/office/officeart/2005/8/layout/list1"/>
    <dgm:cxn modelId="{4A0B81A6-BA72-4ABF-9950-A1F4A39735B0}" type="presParOf" srcId="{C39BE548-372F-4307-AAAC-DA22513EC1BB}" destId="{F61C74EA-EC16-4BFF-941E-340AB5325F94}" srcOrd="1" destOrd="0" presId="urn:microsoft.com/office/officeart/2005/8/layout/list1"/>
    <dgm:cxn modelId="{CB49FE25-639F-49D4-889F-49031319CC9D}" type="presParOf" srcId="{94C31B28-0292-41DD-B88C-5FCDA13878B7}" destId="{C70DF5A0-92A2-437D-A8C3-F79316AAF17B}" srcOrd="5" destOrd="0" presId="urn:microsoft.com/office/officeart/2005/8/layout/list1"/>
    <dgm:cxn modelId="{A0D1757D-4DA4-453F-9FA9-680B870F323A}" type="presParOf" srcId="{94C31B28-0292-41DD-B88C-5FCDA13878B7}" destId="{DB40DAE9-414D-4204-B857-A6FE9453EEAB}" srcOrd="6" destOrd="0" presId="urn:microsoft.com/office/officeart/2005/8/layout/list1"/>
    <dgm:cxn modelId="{53F0DD75-3310-41BA-B8ED-CB89E17B8C7F}" type="presParOf" srcId="{94C31B28-0292-41DD-B88C-5FCDA13878B7}" destId="{6A5912A1-5D02-45A8-A178-1D1F189E3699}" srcOrd="7" destOrd="0" presId="urn:microsoft.com/office/officeart/2005/8/layout/list1"/>
    <dgm:cxn modelId="{23551578-9868-4196-BACA-8D74B8D4ABA4}" type="presParOf" srcId="{94C31B28-0292-41DD-B88C-5FCDA13878B7}" destId="{9A68ED69-39B0-4A36-957B-F393AAB72EFC}" srcOrd="8" destOrd="0" presId="urn:microsoft.com/office/officeart/2005/8/layout/list1"/>
    <dgm:cxn modelId="{F3454B0A-E079-4C93-AA57-6D86DC208271}" type="presParOf" srcId="{9A68ED69-39B0-4A36-957B-F393AAB72EFC}" destId="{E6E4B989-516A-4F48-8A6C-52E661C32058}" srcOrd="0" destOrd="0" presId="urn:microsoft.com/office/officeart/2005/8/layout/list1"/>
    <dgm:cxn modelId="{9EBA4DCB-7755-43E3-9104-62109AEEE690}" type="presParOf" srcId="{9A68ED69-39B0-4A36-957B-F393AAB72EFC}" destId="{2A0652A4-653A-4452-9FBB-D8258744EBC9}" srcOrd="1" destOrd="0" presId="urn:microsoft.com/office/officeart/2005/8/layout/list1"/>
    <dgm:cxn modelId="{84C0E498-0150-4C01-9EDD-B0E4B3EDCCF4}" type="presParOf" srcId="{94C31B28-0292-41DD-B88C-5FCDA13878B7}" destId="{F7531EB6-B3F9-4B06-8852-CFA7D27399E0}" srcOrd="9" destOrd="0" presId="urn:microsoft.com/office/officeart/2005/8/layout/list1"/>
    <dgm:cxn modelId="{D09E5AE7-DC36-463D-ABB8-7B231A2AC76F}" type="presParOf" srcId="{94C31B28-0292-41DD-B88C-5FCDA13878B7}" destId="{DD78CA32-3ACA-4289-8D60-AC8DA487E5B1}" srcOrd="10" destOrd="0" presId="urn:microsoft.com/office/officeart/2005/8/layout/list1"/>
    <dgm:cxn modelId="{9282737A-B589-45AC-AFCB-B999CC81EF90}" type="presParOf" srcId="{94C31B28-0292-41DD-B88C-5FCDA13878B7}" destId="{20C8A6DF-5D99-46F2-9900-2DEA05436B6A}" srcOrd="11" destOrd="0" presId="urn:microsoft.com/office/officeart/2005/8/layout/list1"/>
    <dgm:cxn modelId="{91ACCB1F-EA80-4455-B4F4-4A5E4958351F}" type="presParOf" srcId="{94C31B28-0292-41DD-B88C-5FCDA13878B7}" destId="{04789869-88B9-4133-93EE-672267EE5C1C}" srcOrd="12" destOrd="0" presId="urn:microsoft.com/office/officeart/2005/8/layout/list1"/>
    <dgm:cxn modelId="{CA6E8A00-7CF7-4BCA-892A-CBCF73617A6F}" type="presParOf" srcId="{04789869-88B9-4133-93EE-672267EE5C1C}" destId="{A0F9421D-FEA1-4D24-8C12-C96293539DB9}" srcOrd="0" destOrd="0" presId="urn:microsoft.com/office/officeart/2005/8/layout/list1"/>
    <dgm:cxn modelId="{24F77B28-70EC-4FC9-8DC6-FF8FCD00AB7C}" type="presParOf" srcId="{04789869-88B9-4133-93EE-672267EE5C1C}" destId="{72A1F81D-69B4-4219-B764-9962D1FEF46F}" srcOrd="1" destOrd="0" presId="urn:microsoft.com/office/officeart/2005/8/layout/list1"/>
    <dgm:cxn modelId="{97FE89A9-4DD6-4649-97DF-A532E7380AF7}" type="presParOf" srcId="{94C31B28-0292-41DD-B88C-5FCDA13878B7}" destId="{510CFF15-16B3-46CA-8B1F-B9463B8D56EC}" srcOrd="13" destOrd="0" presId="urn:microsoft.com/office/officeart/2005/8/layout/list1"/>
    <dgm:cxn modelId="{780D1DAE-2165-4A4D-B7C1-C2115B25E866}" type="presParOf" srcId="{94C31B28-0292-41DD-B88C-5FCDA13878B7}" destId="{DEA625A1-9F62-4C21-B979-B22F9D911BC1}"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5FA8C-1532-4B81-A7CF-A46A13DE5070}" type="doc">
      <dgm:prSet loTypeId="urn:microsoft.com/office/officeart/2005/8/layout/chevron1" loCatId="process" qsTypeId="urn:microsoft.com/office/officeart/2005/8/quickstyle/simple1" qsCatId="simple" csTypeId="urn:microsoft.com/office/officeart/2005/8/colors/accent1_3" csCatId="accent1" phldr="1"/>
      <dgm:spPr/>
    </dgm:pt>
    <dgm:pt modelId="{5270502A-956B-45FB-A309-533737802C7C}">
      <dgm:prSet phldrT="[Metin]" custT="1">
        <dgm:style>
          <a:lnRef idx="2">
            <a:schemeClr val="accent6"/>
          </a:lnRef>
          <a:fillRef idx="1">
            <a:schemeClr val="lt1"/>
          </a:fillRef>
          <a:effectRef idx="0">
            <a:schemeClr val="accent6"/>
          </a:effectRef>
          <a:fontRef idx="minor">
            <a:schemeClr val="dk1"/>
          </a:fontRef>
        </dgm:style>
      </dgm:prSet>
      <dgm:spPr>
        <a:ln>
          <a:solidFill>
            <a:srgbClr val="0054C5"/>
          </a:solidFill>
        </a:ln>
      </dgm:spPr>
      <dgm:t>
        <a:bodyPr/>
        <a:lstStyle/>
        <a:p>
          <a:endParaRPr lang="tr-TR" sz="1800" b="1" dirty="0">
            <a:latin typeface="Poppins" panose="00000500000000000000" pitchFamily="2" charset="-94"/>
            <a:cs typeface="Poppins" panose="00000500000000000000" pitchFamily="2" charset="-94"/>
          </a:endParaRPr>
        </a:p>
      </dgm:t>
    </dgm:pt>
    <dgm:pt modelId="{3902253C-86AC-4F7B-BAB4-7F37AD52283B}" type="parTrans" cxnId="{0B7220FF-FB42-47FC-A6D8-0F8DA38C9BE0}">
      <dgm:prSet/>
      <dgm:spPr/>
      <dgm:t>
        <a:bodyPr/>
        <a:lstStyle/>
        <a:p>
          <a:endParaRPr lang="tr-TR" b="1">
            <a:latin typeface="Poppins" panose="00000500000000000000" pitchFamily="2" charset="-94"/>
            <a:cs typeface="Poppins" panose="00000500000000000000" pitchFamily="2" charset="-94"/>
          </a:endParaRPr>
        </a:p>
      </dgm:t>
    </dgm:pt>
    <dgm:pt modelId="{CE15A9E0-2352-4DE5-8BA1-2CFCB3898413}" type="sibTrans" cxnId="{0B7220FF-FB42-47FC-A6D8-0F8DA38C9BE0}">
      <dgm:prSet/>
      <dgm:spPr/>
      <dgm:t>
        <a:bodyPr/>
        <a:lstStyle/>
        <a:p>
          <a:endParaRPr lang="tr-TR" b="1">
            <a:latin typeface="Poppins" panose="00000500000000000000" pitchFamily="2" charset="-94"/>
            <a:cs typeface="Poppins" panose="00000500000000000000" pitchFamily="2" charset="-94"/>
          </a:endParaRPr>
        </a:p>
      </dgm:t>
    </dgm:pt>
    <dgm:pt modelId="{60B80C7F-A94A-44B7-92FE-49C3188ED44A}">
      <dgm:prSet phldrT="[Metin]" custT="1"/>
      <dgm:spPr>
        <a:solidFill>
          <a:srgbClr val="2171F3"/>
        </a:solidFill>
      </dgm:spPr>
      <dgm:t>
        <a:bodyPr/>
        <a:lstStyle/>
        <a:p>
          <a:r>
            <a:rPr lang="tr-TR" sz="1800" b="1" dirty="0">
              <a:latin typeface="Poppins" panose="00000500000000000000" pitchFamily="2" charset="-94"/>
              <a:cs typeface="Poppins" panose="00000500000000000000" pitchFamily="2" charset="-94"/>
            </a:rPr>
            <a:t>Proje Bazlı Yerel/Bakanlık Değerlendirmesi</a:t>
          </a:r>
        </a:p>
      </dgm:t>
    </dgm:pt>
    <dgm:pt modelId="{24211CD4-C5B6-4906-ABCF-5A6E98E6C718}" type="parTrans" cxnId="{F80E66AD-8F54-4F4F-8E59-175F1FE608D1}">
      <dgm:prSet/>
      <dgm:spPr/>
      <dgm:t>
        <a:bodyPr/>
        <a:lstStyle/>
        <a:p>
          <a:endParaRPr lang="tr-TR" b="1">
            <a:latin typeface="Poppins" panose="00000500000000000000" pitchFamily="2" charset="-94"/>
            <a:cs typeface="Poppins" panose="00000500000000000000" pitchFamily="2" charset="-94"/>
          </a:endParaRPr>
        </a:p>
      </dgm:t>
    </dgm:pt>
    <dgm:pt modelId="{14B6232C-D9CA-46C3-953F-010D163DDACE}" type="sibTrans" cxnId="{F80E66AD-8F54-4F4F-8E59-175F1FE608D1}">
      <dgm:prSet/>
      <dgm:spPr/>
      <dgm:t>
        <a:bodyPr/>
        <a:lstStyle/>
        <a:p>
          <a:endParaRPr lang="tr-TR" b="1">
            <a:latin typeface="Poppins" panose="00000500000000000000" pitchFamily="2" charset="-94"/>
            <a:cs typeface="Poppins" panose="00000500000000000000" pitchFamily="2" charset="-94"/>
          </a:endParaRPr>
        </a:p>
      </dgm:t>
    </dgm:pt>
    <dgm:pt modelId="{B893AEBD-7E28-4F28-B93A-28A79F4EAC24}">
      <dgm:prSet phldrT="[Metin]" custT="1"/>
      <dgm:spPr>
        <a:solidFill>
          <a:srgbClr val="0D62ED"/>
        </a:solidFill>
      </dgm:spPr>
      <dgm:t>
        <a:bodyPr/>
        <a:lstStyle/>
        <a:p>
          <a:r>
            <a:rPr lang="tr-TR" sz="1800" b="1" dirty="0">
              <a:latin typeface="Poppins" panose="00000500000000000000" pitchFamily="2" charset="-94"/>
              <a:cs typeface="Poppins" panose="00000500000000000000" pitchFamily="2" charset="-94"/>
            </a:rPr>
            <a:t>Komite Kararı</a:t>
          </a:r>
        </a:p>
      </dgm:t>
    </dgm:pt>
    <dgm:pt modelId="{3DBE6038-E61E-4E84-94F8-F4CE9E1D1679}" type="parTrans" cxnId="{F3062817-9D03-4D2C-9408-753DE6B28FF3}">
      <dgm:prSet/>
      <dgm:spPr/>
      <dgm:t>
        <a:bodyPr/>
        <a:lstStyle/>
        <a:p>
          <a:endParaRPr lang="tr-TR" b="1">
            <a:latin typeface="Poppins" panose="00000500000000000000" pitchFamily="2" charset="-94"/>
            <a:cs typeface="Poppins" panose="00000500000000000000" pitchFamily="2" charset="-94"/>
          </a:endParaRPr>
        </a:p>
      </dgm:t>
    </dgm:pt>
    <dgm:pt modelId="{3EF99A9D-1634-42E5-BEFD-12C502A9A6B4}" type="sibTrans" cxnId="{F3062817-9D03-4D2C-9408-753DE6B28FF3}">
      <dgm:prSet/>
      <dgm:spPr/>
      <dgm:t>
        <a:bodyPr/>
        <a:lstStyle/>
        <a:p>
          <a:endParaRPr lang="tr-TR" b="1">
            <a:latin typeface="Poppins" panose="00000500000000000000" pitchFamily="2" charset="-94"/>
            <a:cs typeface="Poppins" panose="00000500000000000000" pitchFamily="2" charset="-94"/>
          </a:endParaRPr>
        </a:p>
      </dgm:t>
    </dgm:pt>
    <dgm:pt modelId="{F56F3F6F-796E-4E8C-B753-1DFD5EEE6C57}">
      <dgm:prSet phldrT="[Metin]" custT="1"/>
      <dgm:spPr>
        <a:solidFill>
          <a:srgbClr val="0054C5"/>
        </a:solidFill>
      </dgm:spPr>
      <dgm:t>
        <a:bodyPr/>
        <a:lstStyle/>
        <a:p>
          <a:r>
            <a:rPr lang="tr-TR" sz="1800" b="1" dirty="0">
              <a:latin typeface="Poppins" panose="00000500000000000000" pitchFamily="2" charset="-94"/>
              <a:cs typeface="Poppins" panose="00000500000000000000" pitchFamily="2" charset="-94"/>
            </a:rPr>
            <a:t>Yatırım Teşvik Belgesi</a:t>
          </a:r>
        </a:p>
      </dgm:t>
    </dgm:pt>
    <dgm:pt modelId="{ABEA7CFC-E40C-431E-8F7E-7588C93B40A3}" type="parTrans" cxnId="{B7C84F1D-2731-4C90-977F-194A0A2B9CF6}">
      <dgm:prSet/>
      <dgm:spPr/>
      <dgm:t>
        <a:bodyPr/>
        <a:lstStyle/>
        <a:p>
          <a:endParaRPr lang="tr-TR" b="1">
            <a:latin typeface="Poppins" panose="00000500000000000000" pitchFamily="2" charset="-94"/>
            <a:cs typeface="Poppins" panose="00000500000000000000" pitchFamily="2" charset="-94"/>
          </a:endParaRPr>
        </a:p>
      </dgm:t>
    </dgm:pt>
    <dgm:pt modelId="{67B9F2C3-FE76-4274-AFBF-FB252698B3AA}" type="sibTrans" cxnId="{B7C84F1D-2731-4C90-977F-194A0A2B9CF6}">
      <dgm:prSet/>
      <dgm:spPr/>
      <dgm:t>
        <a:bodyPr/>
        <a:lstStyle/>
        <a:p>
          <a:endParaRPr lang="tr-TR" b="1">
            <a:latin typeface="Poppins" panose="00000500000000000000" pitchFamily="2" charset="-94"/>
            <a:cs typeface="Poppins" panose="00000500000000000000" pitchFamily="2" charset="-94"/>
          </a:endParaRPr>
        </a:p>
      </dgm:t>
    </dgm:pt>
    <dgm:pt modelId="{ED976991-7AB1-4C03-8B73-B316F5156A94}">
      <dgm:prSet phldrT="[Metin]" custT="1"/>
      <dgm:spPr>
        <a:solidFill>
          <a:srgbClr val="4D8DF5"/>
        </a:solidFill>
      </dgm:spPr>
      <dgm:t>
        <a:bodyPr/>
        <a:lstStyle/>
        <a:p>
          <a:r>
            <a:rPr lang="tr-TR" sz="1800" b="1" dirty="0">
              <a:latin typeface="Poppins" panose="00000500000000000000" pitchFamily="2" charset="-94"/>
              <a:cs typeface="Poppins" panose="00000500000000000000" pitchFamily="2" charset="-94"/>
            </a:rPr>
            <a:t>İl Bazlı Çağrı</a:t>
          </a:r>
        </a:p>
      </dgm:t>
    </dgm:pt>
    <dgm:pt modelId="{1C8C6A77-3789-4FC6-ABE2-AC20E97B0781}" type="parTrans" cxnId="{4D3FD5AA-EE15-4F81-B253-533865385D14}">
      <dgm:prSet/>
      <dgm:spPr/>
      <dgm:t>
        <a:bodyPr/>
        <a:lstStyle/>
        <a:p>
          <a:endParaRPr lang="tr-TR" b="1">
            <a:latin typeface="Poppins" panose="00000500000000000000" pitchFamily="2" charset="-94"/>
            <a:cs typeface="Poppins" panose="00000500000000000000" pitchFamily="2" charset="-94"/>
          </a:endParaRPr>
        </a:p>
      </dgm:t>
    </dgm:pt>
    <dgm:pt modelId="{E056502E-10D4-48A5-9769-940976746074}" type="sibTrans" cxnId="{4D3FD5AA-EE15-4F81-B253-533865385D14}">
      <dgm:prSet/>
      <dgm:spPr/>
      <dgm:t>
        <a:bodyPr/>
        <a:lstStyle/>
        <a:p>
          <a:endParaRPr lang="tr-TR" b="1">
            <a:latin typeface="Poppins" panose="00000500000000000000" pitchFamily="2" charset="-94"/>
            <a:cs typeface="Poppins" panose="00000500000000000000" pitchFamily="2" charset="-94"/>
          </a:endParaRPr>
        </a:p>
      </dgm:t>
    </dgm:pt>
    <dgm:pt modelId="{C3B92D46-4BBE-4620-B326-144E3F0C54BE}" type="pres">
      <dgm:prSet presAssocID="{6885FA8C-1532-4B81-A7CF-A46A13DE5070}" presName="Name0" presStyleCnt="0">
        <dgm:presLayoutVars>
          <dgm:dir/>
          <dgm:animLvl val="lvl"/>
          <dgm:resizeHandles val="exact"/>
        </dgm:presLayoutVars>
      </dgm:prSet>
      <dgm:spPr/>
    </dgm:pt>
    <dgm:pt modelId="{9C0BC796-A68B-4632-8E10-927738008C11}" type="pres">
      <dgm:prSet presAssocID="{5270502A-956B-45FB-A309-533737802C7C}" presName="parTxOnly" presStyleLbl="node1" presStyleIdx="0" presStyleCnt="5" custScaleX="114230" custScaleY="152012">
        <dgm:presLayoutVars>
          <dgm:chMax val="0"/>
          <dgm:chPref val="0"/>
          <dgm:bulletEnabled val="1"/>
        </dgm:presLayoutVars>
      </dgm:prSet>
      <dgm:spPr/>
      <dgm:t>
        <a:bodyPr/>
        <a:lstStyle/>
        <a:p>
          <a:endParaRPr lang="tr-TR"/>
        </a:p>
      </dgm:t>
    </dgm:pt>
    <dgm:pt modelId="{05845FA1-8508-4086-AE0D-5681AE4C10CF}" type="pres">
      <dgm:prSet presAssocID="{CE15A9E0-2352-4DE5-8BA1-2CFCB3898413}" presName="parTxOnlySpace" presStyleCnt="0"/>
      <dgm:spPr/>
    </dgm:pt>
    <dgm:pt modelId="{AF59A409-5CA7-4E2E-9FBC-7A7066FF7336}" type="pres">
      <dgm:prSet presAssocID="{ED976991-7AB1-4C03-8B73-B316F5156A94}" presName="parTxOnly" presStyleLbl="node1" presStyleIdx="1" presStyleCnt="5" custScaleY="139510" custLinFactNeighborX="28440">
        <dgm:presLayoutVars>
          <dgm:chMax val="0"/>
          <dgm:chPref val="0"/>
          <dgm:bulletEnabled val="1"/>
        </dgm:presLayoutVars>
      </dgm:prSet>
      <dgm:spPr/>
      <dgm:t>
        <a:bodyPr/>
        <a:lstStyle/>
        <a:p>
          <a:endParaRPr lang="tr-TR"/>
        </a:p>
      </dgm:t>
    </dgm:pt>
    <dgm:pt modelId="{7C082980-9061-4AA2-8DEF-ABED89602F41}" type="pres">
      <dgm:prSet presAssocID="{E056502E-10D4-48A5-9769-940976746074}" presName="parTxOnlySpace" presStyleCnt="0"/>
      <dgm:spPr/>
    </dgm:pt>
    <dgm:pt modelId="{A097EE3C-3369-4C90-82AF-74E0C4355B0D}" type="pres">
      <dgm:prSet presAssocID="{60B80C7F-A94A-44B7-92FE-49C3188ED44A}" presName="parTxOnly" presStyleLbl="node1" presStyleIdx="2" presStyleCnt="5" custScaleX="152519" custScaleY="135422">
        <dgm:presLayoutVars>
          <dgm:chMax val="0"/>
          <dgm:chPref val="0"/>
          <dgm:bulletEnabled val="1"/>
        </dgm:presLayoutVars>
      </dgm:prSet>
      <dgm:spPr/>
      <dgm:t>
        <a:bodyPr/>
        <a:lstStyle/>
        <a:p>
          <a:endParaRPr lang="tr-TR"/>
        </a:p>
      </dgm:t>
    </dgm:pt>
    <dgm:pt modelId="{4FE146D2-696D-4F9D-AB8F-CEB88DFA8A71}" type="pres">
      <dgm:prSet presAssocID="{14B6232C-D9CA-46C3-953F-010D163DDACE}" presName="parTxOnlySpace" presStyleCnt="0"/>
      <dgm:spPr/>
    </dgm:pt>
    <dgm:pt modelId="{24955219-D68B-4869-9AE5-30927E6EA366}" type="pres">
      <dgm:prSet presAssocID="{B893AEBD-7E28-4F28-B93A-28A79F4EAC24}" presName="parTxOnly" presStyleLbl="node1" presStyleIdx="3" presStyleCnt="5" custScaleY="130323" custLinFactNeighborX="23700">
        <dgm:presLayoutVars>
          <dgm:chMax val="0"/>
          <dgm:chPref val="0"/>
          <dgm:bulletEnabled val="1"/>
        </dgm:presLayoutVars>
      </dgm:prSet>
      <dgm:spPr/>
      <dgm:t>
        <a:bodyPr/>
        <a:lstStyle/>
        <a:p>
          <a:endParaRPr lang="tr-TR"/>
        </a:p>
      </dgm:t>
    </dgm:pt>
    <dgm:pt modelId="{456048F2-1724-496E-8E02-B0F2DEFBB390}" type="pres">
      <dgm:prSet presAssocID="{3EF99A9D-1634-42E5-BEFD-12C502A9A6B4}" presName="parTxOnlySpace" presStyleCnt="0"/>
      <dgm:spPr/>
    </dgm:pt>
    <dgm:pt modelId="{FBF97193-009A-4499-9C80-DB9DC0BE051B}" type="pres">
      <dgm:prSet presAssocID="{F56F3F6F-796E-4E8C-B753-1DFD5EEE6C57}" presName="parTxOnly" presStyleLbl="node1" presStyleIdx="4" presStyleCnt="5" custScaleY="130682">
        <dgm:presLayoutVars>
          <dgm:chMax val="0"/>
          <dgm:chPref val="0"/>
          <dgm:bulletEnabled val="1"/>
        </dgm:presLayoutVars>
      </dgm:prSet>
      <dgm:spPr/>
      <dgm:t>
        <a:bodyPr/>
        <a:lstStyle/>
        <a:p>
          <a:endParaRPr lang="tr-TR"/>
        </a:p>
      </dgm:t>
    </dgm:pt>
  </dgm:ptLst>
  <dgm:cxnLst>
    <dgm:cxn modelId="{0B7220FF-FB42-47FC-A6D8-0F8DA38C9BE0}" srcId="{6885FA8C-1532-4B81-A7CF-A46A13DE5070}" destId="{5270502A-956B-45FB-A309-533737802C7C}" srcOrd="0" destOrd="0" parTransId="{3902253C-86AC-4F7B-BAB4-7F37AD52283B}" sibTransId="{CE15A9E0-2352-4DE5-8BA1-2CFCB3898413}"/>
    <dgm:cxn modelId="{F3062817-9D03-4D2C-9408-753DE6B28FF3}" srcId="{6885FA8C-1532-4B81-A7CF-A46A13DE5070}" destId="{B893AEBD-7E28-4F28-B93A-28A79F4EAC24}" srcOrd="3" destOrd="0" parTransId="{3DBE6038-E61E-4E84-94F8-F4CE9E1D1679}" sibTransId="{3EF99A9D-1634-42E5-BEFD-12C502A9A6B4}"/>
    <dgm:cxn modelId="{0652DA26-6009-4903-AF48-8AC18876BB4C}" type="presOf" srcId="{ED976991-7AB1-4C03-8B73-B316F5156A94}" destId="{AF59A409-5CA7-4E2E-9FBC-7A7066FF7336}" srcOrd="0" destOrd="0" presId="urn:microsoft.com/office/officeart/2005/8/layout/chevron1"/>
    <dgm:cxn modelId="{77943FF1-9620-460F-B208-DFE7D3CFB430}" type="presOf" srcId="{F56F3F6F-796E-4E8C-B753-1DFD5EEE6C57}" destId="{FBF97193-009A-4499-9C80-DB9DC0BE051B}" srcOrd="0" destOrd="0" presId="urn:microsoft.com/office/officeart/2005/8/layout/chevron1"/>
    <dgm:cxn modelId="{F80E66AD-8F54-4F4F-8E59-175F1FE608D1}" srcId="{6885FA8C-1532-4B81-A7CF-A46A13DE5070}" destId="{60B80C7F-A94A-44B7-92FE-49C3188ED44A}" srcOrd="2" destOrd="0" parTransId="{24211CD4-C5B6-4906-ABCF-5A6E98E6C718}" sibTransId="{14B6232C-D9CA-46C3-953F-010D163DDACE}"/>
    <dgm:cxn modelId="{59E2C489-E333-4C5D-A963-1C1B6A96F726}" type="presOf" srcId="{6885FA8C-1532-4B81-A7CF-A46A13DE5070}" destId="{C3B92D46-4BBE-4620-B326-144E3F0C54BE}" srcOrd="0" destOrd="0" presId="urn:microsoft.com/office/officeart/2005/8/layout/chevron1"/>
    <dgm:cxn modelId="{B7C84F1D-2731-4C90-977F-194A0A2B9CF6}" srcId="{6885FA8C-1532-4B81-A7CF-A46A13DE5070}" destId="{F56F3F6F-796E-4E8C-B753-1DFD5EEE6C57}" srcOrd="4" destOrd="0" parTransId="{ABEA7CFC-E40C-431E-8F7E-7588C93B40A3}" sibTransId="{67B9F2C3-FE76-4274-AFBF-FB252698B3AA}"/>
    <dgm:cxn modelId="{4D3FD5AA-EE15-4F81-B253-533865385D14}" srcId="{6885FA8C-1532-4B81-A7CF-A46A13DE5070}" destId="{ED976991-7AB1-4C03-8B73-B316F5156A94}" srcOrd="1" destOrd="0" parTransId="{1C8C6A77-3789-4FC6-ABE2-AC20E97B0781}" sibTransId="{E056502E-10D4-48A5-9769-940976746074}"/>
    <dgm:cxn modelId="{EAC8B253-2F27-4DAC-BD0F-05FD17B9D369}" type="presOf" srcId="{5270502A-956B-45FB-A309-533737802C7C}" destId="{9C0BC796-A68B-4632-8E10-927738008C11}" srcOrd="0" destOrd="0" presId="urn:microsoft.com/office/officeart/2005/8/layout/chevron1"/>
    <dgm:cxn modelId="{4501D6C2-9BE3-4B83-AC4D-71B921FA1335}" type="presOf" srcId="{60B80C7F-A94A-44B7-92FE-49C3188ED44A}" destId="{A097EE3C-3369-4C90-82AF-74E0C4355B0D}" srcOrd="0" destOrd="0" presId="urn:microsoft.com/office/officeart/2005/8/layout/chevron1"/>
    <dgm:cxn modelId="{CD9F400B-8600-4E4F-8B49-609481F45484}" type="presOf" srcId="{B893AEBD-7E28-4F28-B93A-28A79F4EAC24}" destId="{24955219-D68B-4869-9AE5-30927E6EA366}" srcOrd="0" destOrd="0" presId="urn:microsoft.com/office/officeart/2005/8/layout/chevron1"/>
    <dgm:cxn modelId="{02374D37-27BB-4861-9268-E4E99F262A0E}" type="presParOf" srcId="{C3B92D46-4BBE-4620-B326-144E3F0C54BE}" destId="{9C0BC796-A68B-4632-8E10-927738008C11}" srcOrd="0" destOrd="0" presId="urn:microsoft.com/office/officeart/2005/8/layout/chevron1"/>
    <dgm:cxn modelId="{4F4D7E9D-F2CE-4B2C-A20C-2D2907227062}" type="presParOf" srcId="{C3B92D46-4BBE-4620-B326-144E3F0C54BE}" destId="{05845FA1-8508-4086-AE0D-5681AE4C10CF}" srcOrd="1" destOrd="0" presId="urn:microsoft.com/office/officeart/2005/8/layout/chevron1"/>
    <dgm:cxn modelId="{FCBD8766-80B6-4D24-AFFD-0A7CDED01950}" type="presParOf" srcId="{C3B92D46-4BBE-4620-B326-144E3F0C54BE}" destId="{AF59A409-5CA7-4E2E-9FBC-7A7066FF7336}" srcOrd="2" destOrd="0" presId="urn:microsoft.com/office/officeart/2005/8/layout/chevron1"/>
    <dgm:cxn modelId="{D5909243-C261-400F-9B1A-986451357A93}" type="presParOf" srcId="{C3B92D46-4BBE-4620-B326-144E3F0C54BE}" destId="{7C082980-9061-4AA2-8DEF-ABED89602F41}" srcOrd="3" destOrd="0" presId="urn:microsoft.com/office/officeart/2005/8/layout/chevron1"/>
    <dgm:cxn modelId="{C6A2A2C9-7D97-48F8-8E3F-0A31F5B41F10}" type="presParOf" srcId="{C3B92D46-4BBE-4620-B326-144E3F0C54BE}" destId="{A097EE3C-3369-4C90-82AF-74E0C4355B0D}" srcOrd="4" destOrd="0" presId="urn:microsoft.com/office/officeart/2005/8/layout/chevron1"/>
    <dgm:cxn modelId="{22E17657-F2F6-4F96-9C8C-7B0DC484FCE2}" type="presParOf" srcId="{C3B92D46-4BBE-4620-B326-144E3F0C54BE}" destId="{4FE146D2-696D-4F9D-AB8F-CEB88DFA8A71}" srcOrd="5" destOrd="0" presId="urn:microsoft.com/office/officeart/2005/8/layout/chevron1"/>
    <dgm:cxn modelId="{9560A8A0-AEE5-4E30-9E6A-632B76389C41}" type="presParOf" srcId="{C3B92D46-4BBE-4620-B326-144E3F0C54BE}" destId="{24955219-D68B-4869-9AE5-30927E6EA366}" srcOrd="6" destOrd="0" presId="urn:microsoft.com/office/officeart/2005/8/layout/chevron1"/>
    <dgm:cxn modelId="{8FBC1AF4-79A7-473A-8960-30FAE6E36943}" type="presParOf" srcId="{C3B92D46-4BBE-4620-B326-144E3F0C54BE}" destId="{456048F2-1724-496E-8E02-B0F2DEFBB390}" srcOrd="7" destOrd="0" presId="urn:microsoft.com/office/officeart/2005/8/layout/chevron1"/>
    <dgm:cxn modelId="{3C020897-9C12-4818-9E58-E1EA28D897C4}" type="presParOf" srcId="{C3B92D46-4BBE-4620-B326-144E3F0C54BE}" destId="{FBF97193-009A-4499-9C80-DB9DC0BE05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14BC7-0647-4DD2-9023-76360592D8B9}">
      <dsp:nvSpPr>
        <dsp:cNvPr id="0" name=""/>
        <dsp:cNvSpPr/>
      </dsp:nvSpPr>
      <dsp:spPr>
        <a:xfrm>
          <a:off x="9473" y="0"/>
          <a:ext cx="9691485" cy="4021384"/>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b="1" kern="1200" dirty="0">
              <a:solidFill>
                <a:schemeClr val="tx1"/>
              </a:solidFill>
              <a:latin typeface="Poppins" panose="00000500000000000000" pitchFamily="2" charset="-94"/>
              <a:cs typeface="Poppins" panose="00000500000000000000" pitchFamily="2" charset="-94"/>
            </a:rPr>
            <a:t>Kriterler:</a:t>
          </a:r>
          <a:r>
            <a:rPr lang="tr-TR" sz="2400" kern="1200" dirty="0">
              <a:solidFill>
                <a:schemeClr val="tx1"/>
              </a:solidFill>
              <a:latin typeface="Poppins" panose="00000500000000000000" pitchFamily="2" charset="-94"/>
              <a:cs typeface="Poppins" panose="00000500000000000000" pitchFamily="2" charset="-94"/>
            </a:rPr>
            <a:t>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illerin </a:t>
          </a:r>
          <a:r>
            <a:rPr lang="tr-TR" sz="1900" kern="1200" dirty="0" err="1">
              <a:solidFill>
                <a:schemeClr val="tx1"/>
              </a:solidFill>
              <a:latin typeface="Poppins" panose="00000500000000000000" pitchFamily="2" charset="-94"/>
              <a:cs typeface="Poppins" panose="00000500000000000000" pitchFamily="2" charset="-94"/>
            </a:rPr>
            <a:t>sosyo</a:t>
          </a:r>
          <a:r>
            <a:rPr lang="tr-TR" sz="1900" kern="1200" dirty="0">
              <a:solidFill>
                <a:schemeClr val="tx1"/>
              </a:solidFill>
              <a:latin typeface="Poppins" panose="00000500000000000000" pitchFamily="2" charset="-94"/>
              <a:cs typeface="Poppins" panose="00000500000000000000" pitchFamily="2" charset="-94"/>
            </a:rPr>
            <a:t>-ekonomik gelişmişlik durumu ve coğrafi potansiyelleri,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atıl kaynakların değerlendirilmesi,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yerel ihtiyaçların karşılanması,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bölgede üretimi olmayan ancak başarı olasılığı yüksek sektörlerin geliştirilmesi,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ileri-geri bağlantılı sektörlerin desteklenmesi,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istihdam potansiyeli </a:t>
          </a:r>
        </a:p>
        <a:p>
          <a:pPr marL="171450" lvl="1" indent="-171450" algn="l" defTabSz="844550" rtl="0">
            <a:lnSpc>
              <a:spcPct val="90000"/>
            </a:lnSpc>
            <a:spcBef>
              <a:spcPct val="0"/>
            </a:spcBef>
            <a:spcAft>
              <a:spcPct val="15000"/>
            </a:spcAft>
            <a:buChar char="••"/>
          </a:pPr>
          <a:r>
            <a:rPr lang="tr-TR" sz="1900" kern="1200" dirty="0">
              <a:solidFill>
                <a:schemeClr val="tx1"/>
              </a:solidFill>
              <a:latin typeface="Poppins" panose="00000500000000000000" pitchFamily="2" charset="-94"/>
              <a:cs typeface="Poppins" panose="00000500000000000000" pitchFamily="2" charset="-94"/>
            </a:rPr>
            <a:t>kümelenme etkisi</a:t>
          </a:r>
        </a:p>
      </dsp:txBody>
      <dsp:txXfrm>
        <a:off x="127255" y="117782"/>
        <a:ext cx="9455921" cy="3785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BC9E2-64A2-4BD0-8D3E-AD04412902EA}">
      <dsp:nvSpPr>
        <dsp:cNvPr id="0" name=""/>
        <dsp:cNvSpPr/>
      </dsp:nvSpPr>
      <dsp:spPr>
        <a:xfrm>
          <a:off x="0" y="471527"/>
          <a:ext cx="9698831" cy="781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34A30-E8A9-485A-A6DB-24278779E46C}">
      <dsp:nvSpPr>
        <dsp:cNvPr id="0" name=""/>
        <dsp:cNvSpPr/>
      </dsp:nvSpPr>
      <dsp:spPr>
        <a:xfrm>
          <a:off x="484941" y="13967"/>
          <a:ext cx="8840872" cy="915120"/>
        </a:xfrm>
        <a:prstGeom prst="roundRect">
          <a:avLst/>
        </a:prstGeom>
        <a:solidFill>
          <a:srgbClr val="0054C5"/>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56615" tIns="0" rIns="256615" bIns="0" numCol="1" spcCol="1270" anchor="ctr" anchorCtr="0">
          <a:noAutofit/>
        </a:bodyPr>
        <a:lstStyle/>
        <a:p>
          <a:pPr lvl="0" algn="l" defTabSz="1066800" rtl="0">
            <a:lnSpc>
              <a:spcPct val="90000"/>
            </a:lnSpc>
            <a:spcBef>
              <a:spcPct val="0"/>
            </a:spcBef>
            <a:spcAft>
              <a:spcPct val="35000"/>
            </a:spcAft>
          </a:pPr>
          <a:r>
            <a:rPr lang="tr-TR" sz="2400" b="1" kern="1200" dirty="0">
              <a:solidFill>
                <a:schemeClr val="bg1"/>
              </a:solidFill>
              <a:latin typeface="Poppins" panose="00000500000000000000" pitchFamily="2" charset="-94"/>
              <a:cs typeface="Poppins" panose="00000500000000000000" pitchFamily="2" charset="-94"/>
            </a:rPr>
            <a:t>Yetkili Kurum: </a:t>
          </a:r>
          <a:r>
            <a:rPr lang="tr-TR" sz="2400" kern="1200" dirty="0">
              <a:solidFill>
                <a:schemeClr val="bg1"/>
              </a:solidFill>
              <a:latin typeface="Poppins" panose="00000500000000000000" pitchFamily="2" charset="-94"/>
              <a:cs typeface="Poppins" panose="00000500000000000000" pitchFamily="2" charset="-94"/>
            </a:rPr>
            <a:t>Kalkınma Ajansları Genel Müdürlüğü</a:t>
          </a:r>
        </a:p>
      </dsp:txBody>
      <dsp:txXfrm>
        <a:off x="529613" y="58639"/>
        <a:ext cx="8751528" cy="825776"/>
      </dsp:txXfrm>
    </dsp:sp>
    <dsp:sp modelId="{DB40DAE9-414D-4204-B857-A6FE9453EEAB}">
      <dsp:nvSpPr>
        <dsp:cNvPr id="0" name=""/>
        <dsp:cNvSpPr/>
      </dsp:nvSpPr>
      <dsp:spPr>
        <a:xfrm>
          <a:off x="0" y="1877687"/>
          <a:ext cx="9698831" cy="7812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F61C74EA-EC16-4BFF-941E-340AB5325F94}">
      <dsp:nvSpPr>
        <dsp:cNvPr id="0" name=""/>
        <dsp:cNvSpPr/>
      </dsp:nvSpPr>
      <dsp:spPr>
        <a:xfrm>
          <a:off x="484941" y="1420127"/>
          <a:ext cx="8840872" cy="915120"/>
        </a:xfrm>
        <a:prstGeom prst="roundRect">
          <a:avLst/>
        </a:prstGeom>
        <a:solidFill>
          <a:srgbClr val="0054C5"/>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56615" tIns="0" rIns="256615" bIns="0" numCol="1" spcCol="1270" anchor="ctr" anchorCtr="0">
          <a:noAutofit/>
        </a:bodyPr>
        <a:lstStyle/>
        <a:p>
          <a:pPr lvl="0" algn="l" defTabSz="1066800" rtl="0">
            <a:lnSpc>
              <a:spcPct val="90000"/>
            </a:lnSpc>
            <a:spcBef>
              <a:spcPct val="0"/>
            </a:spcBef>
            <a:spcAft>
              <a:spcPct val="35000"/>
            </a:spcAft>
          </a:pPr>
          <a:r>
            <a:rPr lang="tr-TR" sz="2400" b="1" kern="1200" dirty="0">
              <a:solidFill>
                <a:schemeClr val="bg1"/>
              </a:solidFill>
              <a:latin typeface="Poppins" panose="00000500000000000000" pitchFamily="2" charset="-94"/>
              <a:cs typeface="Poppins" panose="00000500000000000000" pitchFamily="2" charset="-94"/>
            </a:rPr>
            <a:t>Başvuru Süresi ve Geçerlilik: </a:t>
          </a:r>
          <a:r>
            <a:rPr lang="tr-TR" sz="2400" kern="1200" dirty="0">
              <a:solidFill>
                <a:schemeClr val="bg1"/>
              </a:solidFill>
              <a:latin typeface="Poppins" panose="00000500000000000000" pitchFamily="2" charset="-94"/>
              <a:cs typeface="Poppins" panose="00000500000000000000" pitchFamily="2" charset="-94"/>
            </a:rPr>
            <a:t>Program 31 Aralık 2030’a kadar açık </a:t>
          </a:r>
        </a:p>
      </dsp:txBody>
      <dsp:txXfrm>
        <a:off x="529613" y="1464799"/>
        <a:ext cx="8751528" cy="825776"/>
      </dsp:txXfrm>
    </dsp:sp>
    <dsp:sp modelId="{DD78CA32-3ACA-4289-8D60-AC8DA487E5B1}">
      <dsp:nvSpPr>
        <dsp:cNvPr id="0" name=""/>
        <dsp:cNvSpPr/>
      </dsp:nvSpPr>
      <dsp:spPr>
        <a:xfrm>
          <a:off x="0" y="3283847"/>
          <a:ext cx="9698831" cy="7812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2A0652A4-653A-4452-9FBB-D8258744EBC9}">
      <dsp:nvSpPr>
        <dsp:cNvPr id="0" name=""/>
        <dsp:cNvSpPr/>
      </dsp:nvSpPr>
      <dsp:spPr>
        <a:xfrm>
          <a:off x="484941" y="2826287"/>
          <a:ext cx="8840872" cy="915120"/>
        </a:xfrm>
        <a:prstGeom prst="roundRect">
          <a:avLst/>
        </a:prstGeom>
        <a:solidFill>
          <a:srgbClr val="0054C5"/>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56615" tIns="0" rIns="256615" bIns="0" numCol="1" spcCol="1270" anchor="ctr" anchorCtr="0">
          <a:noAutofit/>
        </a:bodyPr>
        <a:lstStyle/>
        <a:p>
          <a:pPr lvl="0" algn="l" defTabSz="1066800" rtl="0">
            <a:lnSpc>
              <a:spcPct val="90000"/>
            </a:lnSpc>
            <a:spcBef>
              <a:spcPct val="0"/>
            </a:spcBef>
            <a:spcAft>
              <a:spcPct val="35000"/>
            </a:spcAft>
          </a:pPr>
          <a:r>
            <a:rPr lang="tr-TR" sz="2400" b="1" kern="1200" dirty="0">
              <a:solidFill>
                <a:schemeClr val="bg1"/>
              </a:solidFill>
              <a:latin typeface="Poppins" panose="00000500000000000000" pitchFamily="2" charset="-94"/>
              <a:cs typeface="Poppins" panose="00000500000000000000" pitchFamily="2" charset="-94"/>
            </a:rPr>
            <a:t>Yatırım  Tamamlanma Süresi: </a:t>
          </a:r>
          <a:r>
            <a:rPr lang="tr-TR" sz="2400" kern="1200" dirty="0">
              <a:solidFill>
                <a:schemeClr val="bg1"/>
              </a:solidFill>
              <a:latin typeface="Poppins" panose="00000500000000000000" pitchFamily="2" charset="-94"/>
              <a:cs typeface="Poppins" panose="00000500000000000000" pitchFamily="2" charset="-94"/>
            </a:rPr>
            <a:t>3 yıl </a:t>
          </a:r>
        </a:p>
      </dsp:txBody>
      <dsp:txXfrm>
        <a:off x="529613" y="2870959"/>
        <a:ext cx="8751528" cy="825776"/>
      </dsp:txXfrm>
    </dsp:sp>
    <dsp:sp modelId="{DEA625A1-9F62-4C21-B979-B22F9D911BC1}">
      <dsp:nvSpPr>
        <dsp:cNvPr id="0" name=""/>
        <dsp:cNvSpPr/>
      </dsp:nvSpPr>
      <dsp:spPr>
        <a:xfrm>
          <a:off x="0" y="5121569"/>
          <a:ext cx="9698831" cy="781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2A1F81D-69B4-4219-B764-9962D1FEF46F}">
      <dsp:nvSpPr>
        <dsp:cNvPr id="0" name=""/>
        <dsp:cNvSpPr/>
      </dsp:nvSpPr>
      <dsp:spPr>
        <a:xfrm>
          <a:off x="484941" y="4232447"/>
          <a:ext cx="8840872" cy="1346681"/>
        </a:xfrm>
        <a:prstGeom prst="roundRect">
          <a:avLst/>
        </a:prstGeom>
        <a:solidFill>
          <a:srgbClr val="0054C5"/>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56615" tIns="0" rIns="256615" bIns="0" numCol="1" spcCol="1270" anchor="ctr" anchorCtr="0">
          <a:noAutofit/>
        </a:bodyPr>
        <a:lstStyle/>
        <a:p>
          <a:pPr lvl="0" algn="l" defTabSz="1066800" rtl="0">
            <a:lnSpc>
              <a:spcPct val="90000"/>
            </a:lnSpc>
            <a:spcBef>
              <a:spcPct val="0"/>
            </a:spcBef>
            <a:spcAft>
              <a:spcPct val="35000"/>
            </a:spcAft>
          </a:pPr>
          <a:r>
            <a:rPr lang="tr-TR" sz="2400" b="1" kern="1200" dirty="0">
              <a:solidFill>
                <a:schemeClr val="bg1"/>
              </a:solidFill>
              <a:latin typeface="Poppins" panose="00000500000000000000" pitchFamily="2" charset="-94"/>
              <a:cs typeface="Poppins" panose="00000500000000000000" pitchFamily="2" charset="-94"/>
            </a:rPr>
            <a:t>Diğer: </a:t>
          </a:r>
          <a:r>
            <a:rPr lang="tr-TR" sz="2400" kern="1200" dirty="0">
              <a:solidFill>
                <a:schemeClr val="bg1"/>
              </a:solidFill>
              <a:latin typeface="Poppins" panose="00000500000000000000" pitchFamily="2" charset="-94"/>
              <a:cs typeface="Poppins" panose="00000500000000000000" pitchFamily="2" charset="-94"/>
            </a:rPr>
            <a:t>Yerel yatırım konuları listesi Bakanlık tarafından tebliğ ile </a:t>
          </a:r>
          <a:r>
            <a:rPr lang="tr-TR" sz="2400" kern="1200" dirty="0" smtClean="0">
              <a:solidFill>
                <a:schemeClr val="bg1"/>
              </a:solidFill>
              <a:latin typeface="Poppins" panose="00000500000000000000" pitchFamily="2" charset="-94"/>
              <a:cs typeface="Poppins" panose="00000500000000000000" pitchFamily="2" charset="-94"/>
            </a:rPr>
            <a:t>belirlenir</a:t>
          </a:r>
          <a:endParaRPr lang="tr-TR" sz="2400" kern="1200" dirty="0">
            <a:solidFill>
              <a:schemeClr val="bg1"/>
            </a:solidFill>
            <a:latin typeface="Poppins" panose="00000500000000000000" pitchFamily="2" charset="-94"/>
            <a:cs typeface="Poppins" panose="00000500000000000000" pitchFamily="2" charset="-94"/>
          </a:endParaRPr>
        </a:p>
      </dsp:txBody>
      <dsp:txXfrm>
        <a:off x="550681" y="4298187"/>
        <a:ext cx="8709392" cy="12152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BC796-A68B-4632-8E10-927738008C11}">
      <dsp:nvSpPr>
        <dsp:cNvPr id="0" name=""/>
        <dsp:cNvSpPr/>
      </dsp:nvSpPr>
      <dsp:spPr>
        <a:xfrm>
          <a:off x="4725" y="948452"/>
          <a:ext cx="2654552" cy="1413022"/>
        </a:xfrm>
        <a:prstGeom prst="chevron">
          <a:avLst/>
        </a:prstGeom>
        <a:solidFill>
          <a:schemeClr val="lt1"/>
        </a:solidFill>
        <a:ln w="25400" cap="flat" cmpd="sng" algn="ctr">
          <a:solidFill>
            <a:srgbClr val="0054C5"/>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tr-TR" sz="1800" b="1" kern="1200" dirty="0">
            <a:latin typeface="Poppins" panose="00000500000000000000" pitchFamily="2" charset="-94"/>
            <a:cs typeface="Poppins" panose="00000500000000000000" pitchFamily="2" charset="-94"/>
          </a:endParaRPr>
        </a:p>
      </dsp:txBody>
      <dsp:txXfrm>
        <a:off x="711236" y="948452"/>
        <a:ext cx="1241530" cy="1413022"/>
      </dsp:txXfrm>
    </dsp:sp>
    <dsp:sp modelId="{AF59A409-5CA7-4E2E-9FBC-7A7066FF7336}">
      <dsp:nvSpPr>
        <dsp:cNvPr id="0" name=""/>
        <dsp:cNvSpPr/>
      </dsp:nvSpPr>
      <dsp:spPr>
        <a:xfrm>
          <a:off x="2492982" y="1006558"/>
          <a:ext cx="2323866" cy="1296810"/>
        </a:xfrm>
        <a:prstGeom prst="chevron">
          <a:avLst/>
        </a:prstGeom>
        <a:solidFill>
          <a:srgbClr val="4D8DF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b="1" kern="1200" dirty="0">
              <a:latin typeface="Poppins" panose="00000500000000000000" pitchFamily="2" charset="-94"/>
              <a:cs typeface="Poppins" panose="00000500000000000000" pitchFamily="2" charset="-94"/>
            </a:rPr>
            <a:t>İl Bazlı Çağrı</a:t>
          </a:r>
        </a:p>
      </dsp:txBody>
      <dsp:txXfrm>
        <a:off x="3141387" y="1006558"/>
        <a:ext cx="1027056" cy="1296810"/>
      </dsp:txXfrm>
    </dsp:sp>
    <dsp:sp modelId="{A097EE3C-3369-4C90-82AF-74E0C4355B0D}">
      <dsp:nvSpPr>
        <dsp:cNvPr id="0" name=""/>
        <dsp:cNvSpPr/>
      </dsp:nvSpPr>
      <dsp:spPr>
        <a:xfrm>
          <a:off x="4518372" y="1025558"/>
          <a:ext cx="3544338" cy="1258810"/>
        </a:xfrm>
        <a:prstGeom prst="chevron">
          <a:avLst/>
        </a:prstGeom>
        <a:solidFill>
          <a:srgbClr val="2171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b="1" kern="1200" dirty="0">
              <a:latin typeface="Poppins" panose="00000500000000000000" pitchFamily="2" charset="-94"/>
              <a:cs typeface="Poppins" panose="00000500000000000000" pitchFamily="2" charset="-94"/>
            </a:rPr>
            <a:t>Proje Bazlı Yerel/Bakanlık Değerlendirmesi</a:t>
          </a:r>
        </a:p>
      </dsp:txBody>
      <dsp:txXfrm>
        <a:off x="5147777" y="1025558"/>
        <a:ext cx="2285528" cy="1258810"/>
      </dsp:txXfrm>
    </dsp:sp>
    <dsp:sp modelId="{24955219-D68B-4869-9AE5-30927E6EA366}">
      <dsp:nvSpPr>
        <dsp:cNvPr id="0" name=""/>
        <dsp:cNvSpPr/>
      </dsp:nvSpPr>
      <dsp:spPr>
        <a:xfrm>
          <a:off x="7885399" y="1049256"/>
          <a:ext cx="2323866" cy="1211413"/>
        </a:xfrm>
        <a:prstGeom prst="chevron">
          <a:avLst/>
        </a:prstGeom>
        <a:solidFill>
          <a:srgbClr val="0D62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b="1" kern="1200" dirty="0">
              <a:latin typeface="Poppins" panose="00000500000000000000" pitchFamily="2" charset="-94"/>
              <a:cs typeface="Poppins" panose="00000500000000000000" pitchFamily="2" charset="-94"/>
            </a:rPr>
            <a:t>Komite Kararı</a:t>
          </a:r>
        </a:p>
      </dsp:txBody>
      <dsp:txXfrm>
        <a:off x="8491106" y="1049256"/>
        <a:ext cx="1112453" cy="1211413"/>
      </dsp:txXfrm>
    </dsp:sp>
    <dsp:sp modelId="{FBF97193-009A-4499-9C80-DB9DC0BE051B}">
      <dsp:nvSpPr>
        <dsp:cNvPr id="0" name=""/>
        <dsp:cNvSpPr/>
      </dsp:nvSpPr>
      <dsp:spPr>
        <a:xfrm>
          <a:off x="9921803" y="1047588"/>
          <a:ext cx="2323866" cy="1214750"/>
        </a:xfrm>
        <a:prstGeom prst="chevron">
          <a:avLst/>
        </a:prstGeom>
        <a:solidFill>
          <a:srgbClr val="0054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tr-TR" sz="1800" b="1" kern="1200" dirty="0">
              <a:latin typeface="Poppins" panose="00000500000000000000" pitchFamily="2" charset="-94"/>
              <a:cs typeface="Poppins" panose="00000500000000000000" pitchFamily="2" charset="-94"/>
            </a:rPr>
            <a:t>Yatırım Teşvik Belgesi</a:t>
          </a:r>
        </a:p>
      </dsp:txBody>
      <dsp:txXfrm>
        <a:off x="10529178" y="1047588"/>
        <a:ext cx="1109116" cy="12147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717EA-3C45-4758-8C5B-5B2892D34AA6}" type="datetimeFigureOut">
              <a:rPr lang="tr-TR" smtClean="0"/>
              <a:t>13.11.2025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DEC55-27A1-4641-BD83-AA4B4DFFA512}" type="slidenum">
              <a:rPr lang="tr-TR" smtClean="0"/>
              <a:t>‹#›</a:t>
            </a:fld>
            <a:endParaRPr lang="tr-TR"/>
          </a:p>
        </p:txBody>
      </p:sp>
    </p:spTree>
    <p:extLst>
      <p:ext uri="{BB962C8B-B14F-4D97-AF65-F5344CB8AC3E}">
        <p14:creationId xmlns:p14="http://schemas.microsoft.com/office/powerpoint/2010/main" val="9457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68DEC55-27A1-4641-BD83-AA4B4DFFA512}" type="slidenum">
              <a:rPr lang="tr-TR" smtClean="0"/>
              <a:t>1</a:t>
            </a:fld>
            <a:endParaRPr lang="tr-TR"/>
          </a:p>
        </p:txBody>
      </p:sp>
    </p:spTree>
    <p:extLst>
      <p:ext uri="{BB962C8B-B14F-4D97-AF65-F5344CB8AC3E}">
        <p14:creationId xmlns:p14="http://schemas.microsoft.com/office/powerpoint/2010/main" val="2613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68DEC55-27A1-4641-BD83-AA4B4DFFA512}" type="slidenum">
              <a:rPr lang="tr-TR" smtClean="0"/>
              <a:t>2</a:t>
            </a:fld>
            <a:endParaRPr lang="tr-TR"/>
          </a:p>
        </p:txBody>
      </p:sp>
    </p:spTree>
    <p:extLst>
      <p:ext uri="{BB962C8B-B14F-4D97-AF65-F5344CB8AC3E}">
        <p14:creationId xmlns:p14="http://schemas.microsoft.com/office/powerpoint/2010/main" val="333072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100" dirty="0"/>
          </a:p>
        </p:txBody>
      </p:sp>
      <p:sp>
        <p:nvSpPr>
          <p:cNvPr id="4" name="Slayt Numarası Yer Tutucusu 3"/>
          <p:cNvSpPr>
            <a:spLocks noGrp="1"/>
          </p:cNvSpPr>
          <p:nvPr>
            <p:ph type="sldNum" sz="quarter" idx="5"/>
          </p:nvPr>
        </p:nvSpPr>
        <p:spPr/>
        <p:txBody>
          <a:bodyPr/>
          <a:lstStyle/>
          <a:p>
            <a:fld id="{C68DEC55-27A1-4641-BD83-AA4B4DFFA512}" type="slidenum">
              <a:rPr lang="tr-TR" smtClean="0"/>
              <a:t>3</a:t>
            </a:fld>
            <a:endParaRPr lang="tr-TR"/>
          </a:p>
        </p:txBody>
      </p:sp>
    </p:spTree>
    <p:extLst>
      <p:ext uri="{BB962C8B-B14F-4D97-AF65-F5344CB8AC3E}">
        <p14:creationId xmlns:p14="http://schemas.microsoft.com/office/powerpoint/2010/main" val="347855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100" dirty="0"/>
          </a:p>
        </p:txBody>
      </p:sp>
      <p:sp>
        <p:nvSpPr>
          <p:cNvPr id="4" name="Slayt Numarası Yer Tutucusu 3"/>
          <p:cNvSpPr>
            <a:spLocks noGrp="1"/>
          </p:cNvSpPr>
          <p:nvPr>
            <p:ph type="sldNum" sz="quarter" idx="5"/>
          </p:nvPr>
        </p:nvSpPr>
        <p:spPr/>
        <p:txBody>
          <a:bodyPr/>
          <a:lstStyle/>
          <a:p>
            <a:fld id="{C68DEC55-27A1-4641-BD83-AA4B4DFFA512}" type="slidenum">
              <a:rPr lang="tr-TR" smtClean="0"/>
              <a:t>8</a:t>
            </a:fld>
            <a:endParaRPr lang="tr-TR"/>
          </a:p>
        </p:txBody>
      </p:sp>
    </p:spTree>
    <p:extLst>
      <p:ext uri="{BB962C8B-B14F-4D97-AF65-F5344CB8AC3E}">
        <p14:creationId xmlns:p14="http://schemas.microsoft.com/office/powerpoint/2010/main" val="165646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266700"/>
            <a:ext cx="3276600" cy="808403"/>
          </a:xfrm>
          <a:prstGeom prst="rect">
            <a:avLst/>
          </a:prstGeom>
          <a:ln w="3175">
            <a:noFill/>
          </a:ln>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30600" y="363236"/>
            <a:ext cx="1392595" cy="615332"/>
          </a:xfrm>
          <a:prstGeom prst="rect">
            <a:avLst/>
          </a:prstGeom>
          <a:ln w="3175">
            <a:noFill/>
          </a:ln>
        </p:spPr>
      </p:pic>
      <p:sp>
        <p:nvSpPr>
          <p:cNvPr id="7"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8" name="AutoShape 11"/>
          <p:cNvSpPr/>
          <p:nvPr userDrawn="1"/>
        </p:nvSpPr>
        <p:spPr>
          <a:xfrm>
            <a:off x="3781687" y="9409113"/>
            <a:ext cx="942713" cy="0"/>
          </a:xfrm>
          <a:prstGeom prst="line">
            <a:avLst/>
          </a:prstGeom>
          <a:ln w="19050" cap="flat">
            <a:solidFill>
              <a:srgbClr val="0054C5"/>
            </a:solidFill>
            <a:prstDash val="solid"/>
            <a:headEnd type="none" w="sm" len="sm"/>
            <a:tailEnd type="none" w="sm" len="sm"/>
          </a:ln>
        </p:spPr>
      </p:sp>
      <p:sp>
        <p:nvSpPr>
          <p:cNvPr id="11"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İkizkenar Üçgen 20"/>
          <p:cNvSpPr/>
          <p:nvPr userDrawn="1"/>
        </p:nvSpPr>
        <p:spPr>
          <a:xfrm rot="10800000">
            <a:off x="6507480" y="815339"/>
            <a:ext cx="548640" cy="365760"/>
          </a:xfrm>
          <a:prstGeom prst="triangle">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Köşeli Ayraç 4"/>
          <p:cNvSpPr/>
          <p:nvPr userDrawn="1"/>
        </p:nvSpPr>
        <p:spPr>
          <a:xfrm rot="5400000">
            <a:off x="7889797" y="-6397703"/>
            <a:ext cx="2508406" cy="1767840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2" name="Sol Köşeli Ayraç 21"/>
          <p:cNvSpPr/>
          <p:nvPr userDrawn="1"/>
        </p:nvSpPr>
        <p:spPr>
          <a:xfrm rot="16200000">
            <a:off x="7927897" y="-193597"/>
            <a:ext cx="2432206" cy="1767840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3"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27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ikdörtgen 1"/>
          <p:cNvSpPr/>
          <p:nvPr userDrawn="1"/>
        </p:nvSpPr>
        <p:spPr>
          <a:xfrm>
            <a:off x="0" y="0"/>
            <a:ext cx="18288000" cy="10287000"/>
          </a:xfrm>
          <a:prstGeom prst="rect">
            <a:avLst/>
          </a:prstGeom>
          <a:solidFill>
            <a:schemeClr val="bg1"/>
          </a:solidFill>
          <a:ln w="190500">
            <a:solidFill>
              <a:srgbClr val="005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userDrawn="1"/>
        </p:nvSpPr>
        <p:spPr>
          <a:xfrm>
            <a:off x="0" y="0"/>
            <a:ext cx="18288000" cy="13335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267740"/>
            <a:ext cx="3276596" cy="808403"/>
          </a:xfrm>
          <a:prstGeom prst="rect">
            <a:avLst/>
          </a:prstGeom>
          <a:ln w="3175">
            <a:noFill/>
          </a:ln>
        </p:spPr>
      </p:pic>
      <p:sp>
        <p:nvSpPr>
          <p:cNvPr id="23"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a:p>
        </p:txBody>
      </p:sp>
      <p:sp>
        <p:nvSpPr>
          <p:cNvPr id="16" name="Dikdörtgen 15"/>
          <p:cNvSpPr/>
          <p:nvPr userDrawn="1"/>
        </p:nvSpPr>
        <p:spPr>
          <a:xfrm>
            <a:off x="4572000" y="313114"/>
            <a:ext cx="36576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İkizkenar Üçgen 16"/>
          <p:cNvSpPr/>
          <p:nvPr userDrawn="1"/>
        </p:nvSpPr>
        <p:spPr>
          <a:xfrm>
            <a:off x="5848350" y="1030414"/>
            <a:ext cx="1104900" cy="594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userDrawn="1"/>
        </p:nvSpPr>
        <p:spPr>
          <a:xfrm>
            <a:off x="8382000" y="307837"/>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userDrawn="1"/>
        </p:nvSpPr>
        <p:spPr>
          <a:xfrm>
            <a:off x="12192000" y="307837"/>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TextBox 10"/>
          <p:cNvSpPr txBox="1"/>
          <p:nvPr userDrawn="1"/>
        </p:nvSpPr>
        <p:spPr>
          <a:xfrm>
            <a:off x="1028700" y="9585324"/>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28" name="AutoShape 11"/>
          <p:cNvSpPr/>
          <p:nvPr userDrawn="1"/>
        </p:nvSpPr>
        <p:spPr>
          <a:xfrm>
            <a:off x="3781687" y="9793287"/>
            <a:ext cx="942713" cy="0"/>
          </a:xfrm>
          <a:prstGeom prst="line">
            <a:avLst/>
          </a:prstGeom>
          <a:ln w="19050" cap="flat">
            <a:solidFill>
              <a:srgbClr val="0054C5"/>
            </a:solidFill>
            <a:prstDash val="solid"/>
            <a:headEnd type="none" w="sm" len="sm"/>
            <a:tailEnd type="none" w="sm" len="sm"/>
          </a:ln>
        </p:spPr>
      </p:sp>
      <p:sp>
        <p:nvSpPr>
          <p:cNvPr id="29" name="Freeform 4"/>
          <p:cNvSpPr/>
          <p:nvPr userDrawn="1"/>
        </p:nvSpPr>
        <p:spPr>
          <a:xfrm rot="16200000">
            <a:off x="16955176" y="9610986"/>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3" name="Resim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28121" y="258245"/>
            <a:ext cx="1755734" cy="781112"/>
          </a:xfrm>
          <a:prstGeom prst="rect">
            <a:avLst/>
          </a:prstGeom>
        </p:spPr>
      </p:pic>
    </p:spTree>
    <p:extLst>
      <p:ext uri="{BB962C8B-B14F-4D97-AF65-F5344CB8AC3E}">
        <p14:creationId xmlns:p14="http://schemas.microsoft.com/office/powerpoint/2010/main" val="3896910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4" name="Dikdörtgen 13"/>
          <p:cNvSpPr/>
          <p:nvPr userDrawn="1"/>
        </p:nvSpPr>
        <p:spPr>
          <a:xfrm>
            <a:off x="0" y="0"/>
            <a:ext cx="18288000" cy="10287000"/>
          </a:xfrm>
          <a:prstGeom prst="rect">
            <a:avLst/>
          </a:prstGeom>
          <a:solidFill>
            <a:schemeClr val="bg1"/>
          </a:solidFill>
          <a:ln w="190500">
            <a:solidFill>
              <a:srgbClr val="005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userDrawn="1"/>
        </p:nvSpPr>
        <p:spPr>
          <a:xfrm>
            <a:off x="0" y="0"/>
            <a:ext cx="18288000" cy="13335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267740"/>
            <a:ext cx="3276596" cy="808403"/>
          </a:xfrm>
          <a:prstGeom prst="rect">
            <a:avLst/>
          </a:prstGeom>
          <a:ln w="3175">
            <a:noFill/>
          </a:ln>
        </p:spPr>
      </p:pic>
      <p:sp>
        <p:nvSpPr>
          <p:cNvPr id="23"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dirty="0"/>
          </a:p>
        </p:txBody>
      </p:sp>
      <p:sp>
        <p:nvSpPr>
          <p:cNvPr id="16" name="Dikdörtgen 15"/>
          <p:cNvSpPr/>
          <p:nvPr userDrawn="1"/>
        </p:nvSpPr>
        <p:spPr>
          <a:xfrm>
            <a:off x="4572000" y="313114"/>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7" name="İkizkenar Üçgen 16"/>
          <p:cNvSpPr/>
          <p:nvPr userDrawn="1"/>
        </p:nvSpPr>
        <p:spPr>
          <a:xfrm>
            <a:off x="9658350" y="1030414"/>
            <a:ext cx="1104900" cy="594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userDrawn="1"/>
        </p:nvSpPr>
        <p:spPr>
          <a:xfrm>
            <a:off x="8382000" y="307837"/>
            <a:ext cx="3657600" cy="73152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userDrawn="1"/>
        </p:nvSpPr>
        <p:spPr>
          <a:xfrm>
            <a:off x="12192000" y="307837"/>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10"/>
          <p:cNvSpPr txBox="1"/>
          <p:nvPr userDrawn="1"/>
        </p:nvSpPr>
        <p:spPr>
          <a:xfrm>
            <a:off x="1028700" y="9585324"/>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18" name="AutoShape 11"/>
          <p:cNvSpPr/>
          <p:nvPr userDrawn="1"/>
        </p:nvSpPr>
        <p:spPr>
          <a:xfrm>
            <a:off x="3781687" y="9793287"/>
            <a:ext cx="942713" cy="0"/>
          </a:xfrm>
          <a:prstGeom prst="line">
            <a:avLst/>
          </a:prstGeom>
          <a:ln w="19050" cap="flat">
            <a:solidFill>
              <a:srgbClr val="0054C5"/>
            </a:solidFill>
            <a:prstDash val="solid"/>
            <a:headEnd type="none" w="sm" len="sm"/>
            <a:tailEnd type="none" w="sm" len="sm"/>
          </a:ln>
        </p:spPr>
      </p:sp>
      <p:sp>
        <p:nvSpPr>
          <p:cNvPr id="21" name="Freeform 4"/>
          <p:cNvSpPr/>
          <p:nvPr userDrawn="1"/>
        </p:nvSpPr>
        <p:spPr>
          <a:xfrm rot="16200000">
            <a:off x="16955176" y="9610986"/>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2" name="Resim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28121" y="258245"/>
            <a:ext cx="1755734" cy="781112"/>
          </a:xfrm>
          <a:prstGeom prst="rect">
            <a:avLst/>
          </a:prstGeom>
        </p:spPr>
      </p:pic>
    </p:spTree>
    <p:extLst>
      <p:ext uri="{BB962C8B-B14F-4D97-AF65-F5344CB8AC3E}">
        <p14:creationId xmlns:p14="http://schemas.microsoft.com/office/powerpoint/2010/main" val="312265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4" name="Dikdörtgen 13"/>
          <p:cNvSpPr/>
          <p:nvPr userDrawn="1"/>
        </p:nvSpPr>
        <p:spPr>
          <a:xfrm>
            <a:off x="0" y="0"/>
            <a:ext cx="18288000" cy="10287000"/>
          </a:xfrm>
          <a:prstGeom prst="rect">
            <a:avLst/>
          </a:prstGeom>
          <a:solidFill>
            <a:schemeClr val="bg1"/>
          </a:solidFill>
          <a:ln w="190500">
            <a:solidFill>
              <a:srgbClr val="0054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mj-lt"/>
            </a:endParaRPr>
          </a:p>
        </p:txBody>
      </p:sp>
      <p:sp>
        <p:nvSpPr>
          <p:cNvPr id="6" name="Dikdörtgen 5"/>
          <p:cNvSpPr/>
          <p:nvPr userDrawn="1"/>
        </p:nvSpPr>
        <p:spPr>
          <a:xfrm>
            <a:off x="0" y="0"/>
            <a:ext cx="18288000" cy="13335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267740"/>
            <a:ext cx="3276596" cy="808403"/>
          </a:xfrm>
          <a:prstGeom prst="rect">
            <a:avLst/>
          </a:prstGeom>
          <a:ln w="3175">
            <a:noFill/>
          </a:ln>
        </p:spPr>
      </p:pic>
      <p:sp>
        <p:nvSpPr>
          <p:cNvPr id="7" name="TextBox 10"/>
          <p:cNvSpPr txBox="1"/>
          <p:nvPr userDrawn="1"/>
        </p:nvSpPr>
        <p:spPr>
          <a:xfrm>
            <a:off x="1028700" y="9585324"/>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8" name="AutoShape 11"/>
          <p:cNvSpPr/>
          <p:nvPr userDrawn="1"/>
        </p:nvSpPr>
        <p:spPr>
          <a:xfrm>
            <a:off x="3781687" y="9793287"/>
            <a:ext cx="942713" cy="0"/>
          </a:xfrm>
          <a:prstGeom prst="line">
            <a:avLst/>
          </a:prstGeom>
          <a:ln w="19050" cap="flat">
            <a:solidFill>
              <a:srgbClr val="0054C5"/>
            </a:solidFill>
            <a:prstDash val="solid"/>
            <a:headEnd type="none" w="sm" len="sm"/>
            <a:tailEnd type="none" w="sm" len="sm"/>
          </a:ln>
        </p:spPr>
      </p:sp>
      <p:sp>
        <p:nvSpPr>
          <p:cNvPr id="11" name="Freeform 4"/>
          <p:cNvSpPr/>
          <p:nvPr userDrawn="1"/>
        </p:nvSpPr>
        <p:spPr>
          <a:xfrm rot="16200000">
            <a:off x="16955176" y="9610986"/>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dirty="0"/>
          </a:p>
        </p:txBody>
      </p:sp>
      <p:sp>
        <p:nvSpPr>
          <p:cNvPr id="16" name="Dikdörtgen 15"/>
          <p:cNvSpPr/>
          <p:nvPr userDrawn="1"/>
        </p:nvSpPr>
        <p:spPr>
          <a:xfrm>
            <a:off x="4572000" y="313114"/>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17" name="İkizkenar Üçgen 16"/>
          <p:cNvSpPr/>
          <p:nvPr userDrawn="1"/>
        </p:nvSpPr>
        <p:spPr>
          <a:xfrm>
            <a:off x="13468350" y="1030414"/>
            <a:ext cx="1104900" cy="594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userDrawn="1"/>
        </p:nvSpPr>
        <p:spPr>
          <a:xfrm>
            <a:off x="8382000" y="307837"/>
            <a:ext cx="3657600" cy="73152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sp>
        <p:nvSpPr>
          <p:cNvPr id="20" name="Dikdörtgen 19"/>
          <p:cNvSpPr/>
          <p:nvPr userDrawn="1"/>
        </p:nvSpPr>
        <p:spPr>
          <a:xfrm>
            <a:off x="12192000" y="307837"/>
            <a:ext cx="3657600" cy="73152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p>
        </p:txBody>
      </p:sp>
      <p:pic>
        <p:nvPicPr>
          <p:cNvPr id="15" name="Resim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28121" y="258245"/>
            <a:ext cx="1755734" cy="781112"/>
          </a:xfrm>
          <a:prstGeom prst="rect">
            <a:avLst/>
          </a:prstGeom>
        </p:spPr>
      </p:pic>
    </p:spTree>
    <p:extLst>
      <p:ext uri="{BB962C8B-B14F-4D97-AF65-F5344CB8AC3E}">
        <p14:creationId xmlns:p14="http://schemas.microsoft.com/office/powerpoint/2010/main" val="423779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266700"/>
            <a:ext cx="3276600" cy="808403"/>
          </a:xfrm>
          <a:prstGeom prst="rect">
            <a:avLst/>
          </a:prstGeom>
          <a:ln w="3175">
            <a:noFill/>
          </a:ln>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30600" y="363236"/>
            <a:ext cx="1392595" cy="615332"/>
          </a:xfrm>
          <a:prstGeom prst="rect">
            <a:avLst/>
          </a:prstGeom>
          <a:ln w="3175">
            <a:noFill/>
          </a:ln>
        </p:spPr>
      </p:pic>
      <p:sp>
        <p:nvSpPr>
          <p:cNvPr id="7"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8" name="AutoShape 11"/>
          <p:cNvSpPr/>
          <p:nvPr userDrawn="1"/>
        </p:nvSpPr>
        <p:spPr>
          <a:xfrm>
            <a:off x="3781687" y="9409113"/>
            <a:ext cx="942713" cy="0"/>
          </a:xfrm>
          <a:prstGeom prst="line">
            <a:avLst/>
          </a:prstGeom>
          <a:ln w="19050" cap="flat">
            <a:solidFill>
              <a:srgbClr val="0054C5"/>
            </a:solidFill>
            <a:prstDash val="solid"/>
            <a:headEnd type="none" w="sm" len="sm"/>
            <a:tailEnd type="none" w="sm" len="sm"/>
          </a:ln>
        </p:spPr>
      </p:sp>
      <p:sp>
        <p:nvSpPr>
          <p:cNvPr id="11"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2" name="Group 30"/>
          <p:cNvGrpSpPr/>
          <p:nvPr userDrawn="1"/>
        </p:nvGrpSpPr>
        <p:grpSpPr>
          <a:xfrm>
            <a:off x="15544800" y="8343900"/>
            <a:ext cx="4690539" cy="4690539"/>
            <a:chOff x="0" y="0"/>
            <a:chExt cx="812800" cy="812800"/>
          </a:xfrm>
        </p:grpSpPr>
        <p:sp>
          <p:nvSpPr>
            <p:cNvPr id="13"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14" name="TextBox 32"/>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15" name="İkizkenar Üçgen 14"/>
          <p:cNvSpPr/>
          <p:nvPr userDrawn="1"/>
        </p:nvSpPr>
        <p:spPr>
          <a:xfrm rot="10800000">
            <a:off x="9940416" y="815339"/>
            <a:ext cx="548640" cy="365760"/>
          </a:xfrm>
          <a:prstGeom prst="triangle">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6" name="Group 30"/>
          <p:cNvGrpSpPr/>
          <p:nvPr userDrawn="1"/>
        </p:nvGrpSpPr>
        <p:grpSpPr>
          <a:xfrm>
            <a:off x="-1395524" y="1501790"/>
            <a:ext cx="2439464" cy="2439464"/>
            <a:chOff x="0" y="0"/>
            <a:chExt cx="812800" cy="812800"/>
          </a:xfrm>
        </p:grpSpPr>
        <p:sp>
          <p:nvSpPr>
            <p:cNvPr id="17"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18" name="TextBox 32"/>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Tree>
    <p:extLst>
      <p:ext uri="{BB962C8B-B14F-4D97-AF65-F5344CB8AC3E}">
        <p14:creationId xmlns:p14="http://schemas.microsoft.com/office/powerpoint/2010/main" val="85383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266700"/>
            <a:ext cx="3276600" cy="808403"/>
          </a:xfrm>
          <a:prstGeom prst="rect">
            <a:avLst/>
          </a:prstGeom>
          <a:ln w="3175">
            <a:noFill/>
          </a:ln>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30600" y="363236"/>
            <a:ext cx="1392595" cy="615332"/>
          </a:xfrm>
          <a:prstGeom prst="rect">
            <a:avLst/>
          </a:prstGeom>
          <a:ln w="3175">
            <a:noFill/>
          </a:ln>
        </p:spPr>
      </p:pic>
      <p:sp>
        <p:nvSpPr>
          <p:cNvPr id="7"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8" name="AutoShape 11"/>
          <p:cNvSpPr/>
          <p:nvPr userDrawn="1"/>
        </p:nvSpPr>
        <p:spPr>
          <a:xfrm>
            <a:off x="3781687" y="9409113"/>
            <a:ext cx="942713" cy="0"/>
          </a:xfrm>
          <a:prstGeom prst="line">
            <a:avLst/>
          </a:prstGeom>
          <a:ln w="19050" cap="flat">
            <a:solidFill>
              <a:srgbClr val="0054C5"/>
            </a:solidFill>
            <a:prstDash val="solid"/>
            <a:headEnd type="none" w="sm" len="sm"/>
            <a:tailEnd type="none" w="sm" len="sm"/>
          </a:ln>
        </p:spPr>
      </p:sp>
      <p:sp>
        <p:nvSpPr>
          <p:cNvPr id="11"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2" name="Group 30"/>
          <p:cNvGrpSpPr/>
          <p:nvPr userDrawn="1"/>
        </p:nvGrpSpPr>
        <p:grpSpPr>
          <a:xfrm>
            <a:off x="-3661839" y="2184009"/>
            <a:ext cx="4690539" cy="4690539"/>
            <a:chOff x="0" y="0"/>
            <a:chExt cx="812800" cy="812800"/>
          </a:xfrm>
        </p:grpSpPr>
        <p:sp>
          <p:nvSpPr>
            <p:cNvPr id="13"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14" name="TextBox 32"/>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15" name="İkizkenar Üçgen 14"/>
          <p:cNvSpPr/>
          <p:nvPr userDrawn="1"/>
        </p:nvSpPr>
        <p:spPr>
          <a:xfrm rot="10800000">
            <a:off x="12557760" y="815339"/>
            <a:ext cx="548640" cy="365760"/>
          </a:xfrm>
          <a:prstGeom prst="triangle">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7332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sim Yer Tutucusu 7"/>
          <p:cNvSpPr>
            <a:spLocks noGrp="1"/>
          </p:cNvSpPr>
          <p:nvPr>
            <p:ph type="pic" sz="quarter" idx="13"/>
          </p:nvPr>
        </p:nvSpPr>
        <p:spPr>
          <a:xfrm>
            <a:off x="1898650" y="2247900"/>
            <a:ext cx="5776913" cy="5803900"/>
          </a:xfrm>
        </p:spPr>
        <p:txBody>
          <a:bodyPr/>
          <a:lstStyle>
            <a:lvl1pPr>
              <a:defRPr>
                <a:latin typeface="+mj-lt"/>
              </a:defRPr>
            </a:lvl1pPr>
          </a:lstStyle>
          <a:p>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347214"/>
            <a:ext cx="4447465" cy="1097280"/>
          </a:xfrm>
          <a:prstGeom prst="rect">
            <a:avLst/>
          </a:prstGeom>
          <a:ln w="3175">
            <a:noFill/>
          </a:ln>
        </p:spPr>
      </p:pic>
      <p:sp>
        <p:nvSpPr>
          <p:cNvPr id="13"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noFill/>
          <a:ln>
            <a:noFill/>
          </a:ln>
        </p:spPr>
      </p:sp>
      <p:sp>
        <p:nvSpPr>
          <p:cNvPr id="14" name="Freeform 4"/>
          <p:cNvSpPr/>
          <p:nvPr userDrawn="1"/>
        </p:nvSpPr>
        <p:spPr>
          <a:xfrm rot="16200000">
            <a:off x="17107576" y="93792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3">
              <a:biLevel thresh="25000"/>
              <a:extLst>
                <a:ext uri="{96DAC541-7B7A-43D3-8B79-37D633B846F1}">
                  <asvg:svgBlip xmlns:asvg="http://schemas.microsoft.com/office/drawing/2016/SVG/main" xmlns="" r:embed="rId4"/>
                </a:ext>
              </a:extLst>
            </a:blip>
            <a:stretch>
              <a:fillRect/>
            </a:stretch>
          </a:blipFill>
          <a:ln>
            <a:noFill/>
          </a:ln>
        </p:spPr>
      </p:sp>
      <p:sp>
        <p:nvSpPr>
          <p:cNvPr id="15"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FFFFFF"/>
                </a:solidFill>
                <a:latin typeface="Poppins"/>
                <a:ea typeface="Poppins"/>
                <a:cs typeface="Poppins"/>
                <a:sym typeface="Poppins"/>
              </a:rPr>
              <a:t>2025 </a:t>
            </a:r>
            <a:r>
              <a:rPr lang="tr-TR" sz="1999" dirty="0">
                <a:solidFill>
                  <a:srgbClr val="FFFFFF"/>
                </a:solidFill>
                <a:latin typeface="Poppins"/>
                <a:ea typeface="Poppins"/>
                <a:cs typeface="Poppins"/>
                <a:sym typeface="Poppins"/>
              </a:rPr>
              <a:t>Teşvik Sunumu</a:t>
            </a:r>
            <a:endParaRPr lang="en-US" sz="1999" dirty="0">
              <a:solidFill>
                <a:srgbClr val="FFFFFF"/>
              </a:solidFill>
              <a:latin typeface="Poppins"/>
              <a:ea typeface="Poppins"/>
              <a:cs typeface="Poppins"/>
              <a:sym typeface="Poppins"/>
            </a:endParaRPr>
          </a:p>
        </p:txBody>
      </p:sp>
      <p:sp>
        <p:nvSpPr>
          <p:cNvPr id="16" name="AutoShape 11"/>
          <p:cNvSpPr/>
          <p:nvPr userDrawn="1"/>
        </p:nvSpPr>
        <p:spPr>
          <a:xfrm>
            <a:off x="3781687" y="9409113"/>
            <a:ext cx="942713" cy="0"/>
          </a:xfrm>
          <a:prstGeom prst="line">
            <a:avLst/>
          </a:prstGeom>
          <a:ln w="19050" cap="flat">
            <a:solidFill>
              <a:srgbClr val="FFFFFF"/>
            </a:solidFill>
            <a:prstDash val="solid"/>
            <a:headEnd type="none" w="sm" len="sm"/>
            <a:tailEnd type="none" w="sm" len="sm"/>
          </a:ln>
        </p:spPr>
      </p:sp>
      <p:grpSp>
        <p:nvGrpSpPr>
          <p:cNvPr id="17" name="Group 12"/>
          <p:cNvGrpSpPr/>
          <p:nvPr userDrawn="1"/>
        </p:nvGrpSpPr>
        <p:grpSpPr>
          <a:xfrm>
            <a:off x="14195308" y="7516813"/>
            <a:ext cx="4690539" cy="4690539"/>
            <a:chOff x="0" y="0"/>
            <a:chExt cx="812800" cy="812800"/>
          </a:xfrm>
        </p:grpSpPr>
        <p:sp>
          <p:nvSpPr>
            <p:cNvPr id="18"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19" name="TextBox 14"/>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grpSp>
        <p:nvGrpSpPr>
          <p:cNvPr id="20" name="Group 21"/>
          <p:cNvGrpSpPr/>
          <p:nvPr userDrawn="1"/>
        </p:nvGrpSpPr>
        <p:grpSpPr>
          <a:xfrm>
            <a:off x="-1257533" y="1876224"/>
            <a:ext cx="2515067" cy="2515067"/>
            <a:chOff x="0" y="0"/>
            <a:chExt cx="812800" cy="812800"/>
          </a:xfrm>
        </p:grpSpPr>
        <p:sp>
          <p:nvSpPr>
            <p:cNvPr id="21"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66700" cap="sq">
              <a:gradFill>
                <a:gsLst>
                  <a:gs pos="0">
                    <a:srgbClr val="1E9DD3">
                      <a:alpha val="59000"/>
                    </a:srgbClr>
                  </a:gs>
                  <a:gs pos="100000">
                    <a:srgbClr val="525EDE">
                      <a:alpha val="59000"/>
                    </a:srgbClr>
                  </a:gs>
                </a:gsLst>
                <a:lin ang="0"/>
              </a:gradFill>
              <a:prstDash val="solid"/>
              <a:miter/>
            </a:ln>
          </p:spPr>
        </p:sp>
        <p:sp>
          <p:nvSpPr>
            <p:cNvPr id="22" name="TextBox 23"/>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23"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a:p>
        </p:txBody>
      </p:sp>
      <p:pic>
        <p:nvPicPr>
          <p:cNvPr id="24" name="Resim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28121" y="258245"/>
            <a:ext cx="1755734" cy="7811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Resim Yer Tutucusu 7"/>
          <p:cNvSpPr>
            <a:spLocks noGrp="1"/>
          </p:cNvSpPr>
          <p:nvPr>
            <p:ph type="pic" sz="quarter" idx="13"/>
          </p:nvPr>
        </p:nvSpPr>
        <p:spPr>
          <a:xfrm>
            <a:off x="1898650" y="2247900"/>
            <a:ext cx="5776913" cy="5803900"/>
          </a:xfrm>
        </p:spPr>
        <p:txBody>
          <a:bodyPr/>
          <a:lstStyle>
            <a:lvl1pPr>
              <a:defRPr>
                <a:latin typeface="+mj-lt"/>
              </a:defRPr>
            </a:lvl1pPr>
          </a:lstStyle>
          <a:p>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266700"/>
            <a:ext cx="3276600" cy="808403"/>
          </a:xfrm>
          <a:prstGeom prst="rect">
            <a:avLst/>
          </a:prstGeom>
          <a:ln w="3175">
            <a:noFill/>
          </a:ln>
        </p:spPr>
      </p:pic>
      <p:sp>
        <p:nvSpPr>
          <p:cNvPr id="12"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13" name="AutoShape 11"/>
          <p:cNvSpPr/>
          <p:nvPr userDrawn="1"/>
        </p:nvSpPr>
        <p:spPr>
          <a:xfrm>
            <a:off x="3781687" y="9409113"/>
            <a:ext cx="942713" cy="0"/>
          </a:xfrm>
          <a:prstGeom prst="line">
            <a:avLst/>
          </a:prstGeom>
          <a:ln w="19050" cap="flat">
            <a:solidFill>
              <a:srgbClr val="0054C5"/>
            </a:solidFill>
            <a:prstDash val="solid"/>
            <a:headEnd type="none" w="sm" len="sm"/>
            <a:tailEnd type="none" w="sm" len="sm"/>
          </a:ln>
        </p:spPr>
      </p:sp>
      <p:sp>
        <p:nvSpPr>
          <p:cNvPr id="14"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a:p>
        </p:txBody>
      </p:sp>
      <p:pic>
        <p:nvPicPr>
          <p:cNvPr id="16" name="Resim 15"/>
          <p:cNvPicPr/>
          <p:nvPr userDrawn="1"/>
        </p:nvPicPr>
        <p:blipFill>
          <a:blip r:embed="rId5" cstate="print">
            <a:extLst>
              <a:ext uri="{28A0092B-C50C-407E-A947-70E740481C1C}">
                <a14:useLocalDpi xmlns:a14="http://schemas.microsoft.com/office/drawing/2010/main" val="0"/>
              </a:ext>
            </a:extLst>
          </a:blip>
          <a:stretch>
            <a:fillRect/>
          </a:stretch>
        </p:blipFill>
        <p:spPr>
          <a:xfrm>
            <a:off x="16154400" y="266700"/>
            <a:ext cx="1295400" cy="685800"/>
          </a:xfrm>
          <a:prstGeom prst="rect">
            <a:avLst/>
          </a:prstGeom>
        </p:spPr>
      </p:pic>
    </p:spTree>
    <p:extLst>
      <p:ext uri="{BB962C8B-B14F-4D97-AF65-F5344CB8AC3E}">
        <p14:creationId xmlns:p14="http://schemas.microsoft.com/office/powerpoint/2010/main" val="129879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266700"/>
            <a:ext cx="3276600" cy="808403"/>
          </a:xfrm>
          <a:prstGeom prst="rect">
            <a:avLst/>
          </a:prstGeom>
          <a:ln w="3175">
            <a:noFill/>
          </a:ln>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30600" y="363236"/>
            <a:ext cx="1392595" cy="615332"/>
          </a:xfrm>
          <a:prstGeom prst="rect">
            <a:avLst/>
          </a:prstGeom>
          <a:ln w="3175">
            <a:noFill/>
          </a:ln>
        </p:spPr>
      </p:pic>
      <p:sp>
        <p:nvSpPr>
          <p:cNvPr id="7" name="TextBox 10"/>
          <p:cNvSpPr txBox="1"/>
          <p:nvPr userDrawn="1"/>
        </p:nvSpPr>
        <p:spPr>
          <a:xfrm>
            <a:off x="1028700" y="9201150"/>
            <a:ext cx="2634387" cy="341055"/>
          </a:xfrm>
          <a:prstGeom prst="rect">
            <a:avLst/>
          </a:prstGeom>
        </p:spPr>
        <p:txBody>
          <a:bodyPr lIns="0" tIns="0" rIns="0" bIns="0" rtlCol="0" anchor="t">
            <a:spAutoFit/>
          </a:bodyPr>
          <a:lstStyle/>
          <a:p>
            <a:pPr algn="l">
              <a:lnSpc>
                <a:spcPts val="2799"/>
              </a:lnSpc>
              <a:spcBef>
                <a:spcPct val="0"/>
              </a:spcBef>
            </a:pPr>
            <a:r>
              <a:rPr lang="en-US" sz="1999" dirty="0">
                <a:solidFill>
                  <a:srgbClr val="0054C5"/>
                </a:solidFill>
                <a:latin typeface="Poppins"/>
                <a:ea typeface="Poppins"/>
                <a:cs typeface="Poppins"/>
                <a:sym typeface="Poppins"/>
              </a:rPr>
              <a:t>2025 </a:t>
            </a:r>
            <a:r>
              <a:rPr lang="tr-TR" sz="1999" dirty="0">
                <a:solidFill>
                  <a:srgbClr val="0054C5"/>
                </a:solidFill>
                <a:latin typeface="Poppins"/>
                <a:ea typeface="Poppins"/>
                <a:cs typeface="Poppins"/>
                <a:sym typeface="Poppins"/>
              </a:rPr>
              <a:t>Teşvik Sunumu</a:t>
            </a:r>
            <a:endParaRPr lang="en-US" sz="1999" dirty="0">
              <a:solidFill>
                <a:srgbClr val="0054C5"/>
              </a:solidFill>
              <a:latin typeface="Poppins"/>
              <a:ea typeface="Poppins"/>
              <a:cs typeface="Poppins"/>
              <a:sym typeface="Poppins"/>
            </a:endParaRPr>
          </a:p>
        </p:txBody>
      </p:sp>
      <p:sp>
        <p:nvSpPr>
          <p:cNvPr id="8" name="AutoShape 11"/>
          <p:cNvSpPr/>
          <p:nvPr userDrawn="1"/>
        </p:nvSpPr>
        <p:spPr>
          <a:xfrm>
            <a:off x="3781687" y="9409113"/>
            <a:ext cx="942713" cy="0"/>
          </a:xfrm>
          <a:prstGeom prst="line">
            <a:avLst/>
          </a:prstGeom>
          <a:ln w="19050" cap="flat">
            <a:solidFill>
              <a:srgbClr val="0054C5"/>
            </a:solidFill>
            <a:prstDash val="solid"/>
            <a:headEnd type="none" w="sm" len="sm"/>
            <a:tailEnd type="none" w="sm" len="sm"/>
          </a:ln>
        </p:spPr>
      </p:sp>
      <p:sp>
        <p:nvSpPr>
          <p:cNvPr id="11" name="Freeform 4"/>
          <p:cNvSpPr/>
          <p:nvPr userDrawn="1"/>
        </p:nvSpPr>
        <p:spPr>
          <a:xfrm rot="16200000">
            <a:off x="16955176" y="9226812"/>
            <a:ext cx="301625" cy="364602"/>
          </a:xfrm>
          <a:custGeom>
            <a:avLst/>
            <a:gdLst/>
            <a:ahLst/>
            <a:cxnLst/>
            <a:rect l="l" t="t" r="r" b="b"/>
            <a:pathLst>
              <a:path w="301625" h="364602">
                <a:moveTo>
                  <a:pt x="0" y="0"/>
                </a:moveTo>
                <a:lnTo>
                  <a:pt x="301625" y="0"/>
                </a:lnTo>
                <a:lnTo>
                  <a:pt x="301625" y="364601"/>
                </a:lnTo>
                <a:lnTo>
                  <a:pt x="0" y="364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2" name="Group 30"/>
          <p:cNvGrpSpPr/>
          <p:nvPr userDrawn="1"/>
        </p:nvGrpSpPr>
        <p:grpSpPr>
          <a:xfrm>
            <a:off x="-3661839" y="2184009"/>
            <a:ext cx="4690539" cy="4690539"/>
            <a:chOff x="0" y="0"/>
            <a:chExt cx="812800" cy="812800"/>
          </a:xfrm>
        </p:grpSpPr>
        <p:sp>
          <p:nvSpPr>
            <p:cNvPr id="13"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14" name="TextBox 32"/>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15" name="Slide Number Placeholder 3"/>
          <p:cNvSpPr>
            <a:spLocks noGrp="1"/>
          </p:cNvSpPr>
          <p:nvPr>
            <p:ph type="sldNum" sz="quarter" idx="12"/>
          </p:nvPr>
        </p:nvSpPr>
        <p:spPr>
          <a:xfrm>
            <a:off x="8049598" y="9409113"/>
            <a:ext cx="2133600" cy="609600"/>
          </a:xfrm>
          <a:solidFill>
            <a:schemeClr val="bg1"/>
          </a:solidFill>
        </p:spPr>
        <p:txBody>
          <a:bodyPr/>
          <a:lstStyle>
            <a:lvl1pPr algn="ctr">
              <a:defRPr sz="1300">
                <a:latin typeface="Poppins Bold" panose="00000800000000000000" pitchFamily="2" charset="-94"/>
                <a:cs typeface="Poppins Bold" panose="00000800000000000000" pitchFamily="2" charset="-94"/>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9301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4" r:id="rId10"/>
    <p:sldLayoutId id="2147483665" r:id="rId11"/>
    <p:sldLayoutId id="2147483666" r:id="rId12"/>
    <p:sldLayoutId id="2147483667" r:id="rId13"/>
    <p:sldLayoutId id="2147483663" r:id="rId14"/>
    <p:sldLayoutId id="2147483662" r:id="rId15"/>
    <p:sldLayoutId id="2147483656" r:id="rId16"/>
    <p:sldLayoutId id="2147483657" r:id="rId17"/>
    <p:sldLayoutId id="2147483658" r:id="rId18"/>
    <p:sldLayoutId id="214748365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B6F15528-21DE-4FAA-801E-634DDDAF4B2B}" type="slidenum">
              <a:rPr lang="en-US" smtClean="0"/>
              <a:pPr/>
              <a:t>1</a:t>
            </a:fld>
            <a:endParaRPr lang="en-US"/>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sp>
        <p:nvSpPr>
          <p:cNvPr id="5" name="TextBox 30"/>
          <p:cNvSpPr txBox="1"/>
          <p:nvPr/>
        </p:nvSpPr>
        <p:spPr>
          <a:xfrm>
            <a:off x="1257534" y="2818345"/>
            <a:ext cx="15811266" cy="2577629"/>
          </a:xfrm>
          <a:prstGeom prst="rect">
            <a:avLst/>
          </a:prstGeom>
        </p:spPr>
        <p:txBody>
          <a:bodyPr wrap="square" lIns="0" tIns="0" rIns="0" bIns="0" rtlCol="0" anchor="t">
            <a:spAutoFit/>
          </a:bodyPr>
          <a:lstStyle/>
          <a:p>
            <a:pPr algn="ctr">
              <a:lnSpc>
                <a:spcPts val="20074"/>
              </a:lnSpc>
              <a:spcBef>
                <a:spcPct val="0"/>
              </a:spcBef>
            </a:pPr>
            <a:r>
              <a:rPr lang="tr-TR" sz="9000" b="1" dirty="0">
                <a:solidFill>
                  <a:srgbClr val="FFFFFF"/>
                </a:solidFill>
                <a:latin typeface="Poppins Bold"/>
                <a:ea typeface="Poppins Bold"/>
                <a:cs typeface="Poppins Bold"/>
                <a:sym typeface="Poppins Bold"/>
              </a:rPr>
              <a:t>Yerel Kalkınma Hamlesi</a:t>
            </a:r>
            <a:endParaRPr lang="en-US" sz="9000" b="1" dirty="0">
              <a:solidFill>
                <a:srgbClr val="FFFFFF"/>
              </a:solidFill>
              <a:latin typeface="Poppins Bold"/>
              <a:ea typeface="Poppins Bold"/>
              <a:cs typeface="Poppins Bold"/>
              <a:sym typeface="Poppins Bold"/>
            </a:endParaRPr>
          </a:p>
        </p:txBody>
      </p:sp>
      <p:sp>
        <p:nvSpPr>
          <p:cNvPr id="6" name="TextBox 31"/>
          <p:cNvSpPr txBox="1"/>
          <p:nvPr/>
        </p:nvSpPr>
        <p:spPr>
          <a:xfrm>
            <a:off x="2133600" y="3277803"/>
            <a:ext cx="14020800" cy="448841"/>
          </a:xfrm>
          <a:prstGeom prst="rect">
            <a:avLst/>
          </a:prstGeom>
        </p:spPr>
        <p:txBody>
          <a:bodyPr wrap="square" lIns="0" tIns="0" rIns="0" bIns="0" rtlCol="0" anchor="t">
            <a:spAutoFit/>
          </a:bodyPr>
          <a:lstStyle/>
          <a:p>
            <a:pPr algn="ctr">
              <a:lnSpc>
                <a:spcPts val="3481"/>
              </a:lnSpc>
            </a:pPr>
            <a:r>
              <a:rPr lang="tr-TR" sz="3200" spc="1409" dirty="0">
                <a:solidFill>
                  <a:srgbClr val="FFFFFF"/>
                </a:solidFill>
                <a:latin typeface="Poppins ExtraLight" panose="00000300000000000000" pitchFamily="2" charset="-94"/>
                <a:ea typeface="Poppins"/>
                <a:cs typeface="Poppins ExtraLight" panose="00000300000000000000" pitchFamily="2" charset="-94"/>
                <a:sym typeface="Poppins"/>
              </a:rPr>
              <a:t>TÜRKİYE YÜZYILI KALKINMA HAMLESİ</a:t>
            </a:r>
            <a:endParaRPr lang="en-US" sz="3200" spc="1409" dirty="0">
              <a:solidFill>
                <a:srgbClr val="FFFFFF"/>
              </a:solidFill>
              <a:latin typeface="Poppins ExtraLight" panose="00000300000000000000" pitchFamily="2" charset="-94"/>
              <a:ea typeface="Poppins"/>
              <a:cs typeface="Poppins ExtraLight" panose="00000300000000000000" pitchFamily="2" charset="-94"/>
              <a:sym typeface="Poppins"/>
            </a:endParaRPr>
          </a:p>
        </p:txBody>
      </p:sp>
      <p:sp>
        <p:nvSpPr>
          <p:cNvPr id="12" name="TextBox 32"/>
          <p:cNvSpPr txBox="1"/>
          <p:nvPr/>
        </p:nvSpPr>
        <p:spPr>
          <a:xfrm>
            <a:off x="3663087" y="5067300"/>
            <a:ext cx="10971960" cy="872034"/>
          </a:xfrm>
          <a:prstGeom prst="rect">
            <a:avLst/>
          </a:prstGeom>
        </p:spPr>
        <p:txBody>
          <a:bodyPr wrap="square" lIns="0" tIns="0" rIns="0" bIns="0" rtlCol="0" anchor="t">
            <a:spAutoFit/>
          </a:bodyPr>
          <a:lstStyle/>
          <a:p>
            <a:pPr algn="ctr">
              <a:lnSpc>
                <a:spcPts val="3400"/>
              </a:lnSpc>
            </a:pPr>
            <a:r>
              <a:rPr lang="tr-TR" sz="3200" dirty="0">
                <a:solidFill>
                  <a:srgbClr val="FFFFFF"/>
                </a:solidFill>
                <a:latin typeface="Poppins"/>
                <a:ea typeface="Poppins"/>
                <a:cs typeface="Poppins"/>
                <a:sym typeface="Poppins"/>
              </a:rPr>
              <a:t>Program Uygulama Esasları ve Teşvik Sistemi  Hakkında Bilgilendirme</a:t>
            </a:r>
          </a:p>
        </p:txBody>
      </p:sp>
    </p:spTree>
    <p:extLst>
      <p:ext uri="{BB962C8B-B14F-4D97-AF65-F5344CB8AC3E}">
        <p14:creationId xmlns:p14="http://schemas.microsoft.com/office/powerpoint/2010/main" val="366638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sp>
        <p:nvSpPr>
          <p:cNvPr id="6" name="TextBox 16"/>
          <p:cNvSpPr txBox="1"/>
          <p:nvPr/>
        </p:nvSpPr>
        <p:spPr>
          <a:xfrm>
            <a:off x="4389554" y="3918037"/>
            <a:ext cx="9508892" cy="2450927"/>
          </a:xfrm>
          <a:prstGeom prst="rect">
            <a:avLst/>
          </a:prstGeom>
        </p:spPr>
        <p:txBody>
          <a:bodyPr lIns="0" tIns="0" rIns="0" bIns="0" rtlCol="0" anchor="t">
            <a:spAutoFit/>
          </a:bodyPr>
          <a:lstStyle/>
          <a:p>
            <a:pPr algn="l">
              <a:lnSpc>
                <a:spcPts val="20870"/>
              </a:lnSpc>
              <a:spcBef>
                <a:spcPct val="0"/>
              </a:spcBef>
            </a:pPr>
            <a:r>
              <a:rPr lang="tr-TR" sz="12276" b="1" dirty="0">
                <a:solidFill>
                  <a:srgbClr val="FFFFFF"/>
                </a:solidFill>
                <a:latin typeface="Poppins Bold"/>
                <a:ea typeface="Poppins Bold"/>
                <a:cs typeface="Poppins Bold"/>
                <a:sym typeface="Poppins Bold"/>
              </a:rPr>
              <a:t>Teşekkürler</a:t>
            </a:r>
            <a:endParaRPr lang="en-US" sz="12276" b="1" dirty="0">
              <a:solidFill>
                <a:srgbClr val="FFFFFF"/>
              </a:solidFill>
              <a:latin typeface="Poppins Bold"/>
              <a:ea typeface="Poppins Bold"/>
              <a:cs typeface="Poppins Bold"/>
              <a:sym typeface="Poppins Bold"/>
            </a:endParaRPr>
          </a:p>
        </p:txBody>
      </p:sp>
      <p:sp>
        <p:nvSpPr>
          <p:cNvPr id="10" name="TextBox 25"/>
          <p:cNvSpPr txBox="1"/>
          <p:nvPr/>
        </p:nvSpPr>
        <p:spPr>
          <a:xfrm>
            <a:off x="4389555" y="3718624"/>
            <a:ext cx="9508892" cy="436017"/>
          </a:xfrm>
          <a:prstGeom prst="rect">
            <a:avLst/>
          </a:prstGeom>
        </p:spPr>
        <p:txBody>
          <a:bodyPr wrap="square" lIns="0" tIns="0" rIns="0" bIns="0" rtlCol="0" anchor="t">
            <a:spAutoFit/>
          </a:bodyPr>
          <a:lstStyle/>
          <a:p>
            <a:pPr algn="ctr">
              <a:lnSpc>
                <a:spcPts val="3400"/>
              </a:lnSpc>
            </a:pPr>
            <a:r>
              <a:rPr lang="tr-TR" sz="2000" dirty="0" smtClean="0">
                <a:solidFill>
                  <a:srgbClr val="FFFFFF"/>
                </a:solidFill>
                <a:latin typeface="Poppins"/>
                <a:ea typeface="Poppins"/>
                <a:cs typeface="Poppins"/>
                <a:sym typeface="Poppins"/>
              </a:rPr>
              <a:t>GÜNEY MARMARA </a:t>
            </a:r>
            <a:r>
              <a:rPr lang="tr-TR" sz="2000" dirty="0">
                <a:solidFill>
                  <a:srgbClr val="FFFFFF"/>
                </a:solidFill>
                <a:latin typeface="Poppins"/>
                <a:ea typeface="Poppins"/>
                <a:cs typeface="Poppins"/>
                <a:sym typeface="Poppins"/>
              </a:rPr>
              <a:t>KALKINMA AJANSI</a:t>
            </a:r>
            <a:endParaRPr lang="en-US" sz="2000" dirty="0">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200085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E9E2-ED55-7C13-F30B-6B7A0F180AB7}"/>
            </a:ext>
          </a:extLst>
        </p:cNvPr>
        <p:cNvGrpSpPr/>
        <p:nvPr/>
      </p:nvGrpSpPr>
      <p:grpSpPr>
        <a:xfrm>
          <a:off x="0" y="0"/>
          <a:ext cx="0" cy="0"/>
          <a:chOff x="0" y="0"/>
          <a:chExt cx="0" cy="0"/>
        </a:xfrm>
      </p:grpSpPr>
      <p:sp>
        <p:nvSpPr>
          <p:cNvPr id="46" name="Slayt Numarası Yer Tutucusu 45">
            <a:extLst>
              <a:ext uri="{FF2B5EF4-FFF2-40B4-BE49-F238E27FC236}">
                <a16:creationId xmlns:a16="http://schemas.microsoft.com/office/drawing/2014/main" id="{02791693-1416-075D-7C4C-5F0460C903E8}"/>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129" name="Dikdörtgen 128">
            <a:extLst>
              <a:ext uri="{FF2B5EF4-FFF2-40B4-BE49-F238E27FC236}">
                <a16:creationId xmlns:a16="http://schemas.microsoft.com/office/drawing/2014/main" id="{D4B25DC4-67CD-B40D-02AA-3A3886342AA8}"/>
              </a:ext>
            </a:extLst>
          </p:cNvPr>
          <p:cNvSpPr/>
          <p:nvPr/>
        </p:nvSpPr>
        <p:spPr>
          <a:xfrm>
            <a:off x="1799204" y="1729444"/>
            <a:ext cx="5424883" cy="584775"/>
          </a:xfrm>
          <a:prstGeom prst="rect">
            <a:avLst/>
          </a:prstGeom>
        </p:spPr>
        <p:txBody>
          <a:bodyPr wrap="none">
            <a:spAutoFit/>
          </a:bodyPr>
          <a:lstStyle/>
          <a:p>
            <a:r>
              <a:rPr lang="tr-TR" sz="3200" dirty="0">
                <a:ln>
                  <a:solidFill>
                    <a:srgbClr val="0054C5"/>
                  </a:solidFill>
                </a:ln>
                <a:solidFill>
                  <a:srgbClr val="0054C5"/>
                </a:solidFill>
                <a:latin typeface="Poppins Bold" panose="00000800000000000000" pitchFamily="2" charset="-94"/>
                <a:cs typeface="Poppins Bold" panose="00000800000000000000" pitchFamily="2" charset="-94"/>
              </a:rPr>
              <a:t>YENİ </a:t>
            </a:r>
            <a:r>
              <a:rPr lang="tr-TR" sz="3200" dirty="0">
                <a:ln>
                  <a:solidFill>
                    <a:srgbClr val="0054C5"/>
                  </a:solidFill>
                </a:ln>
                <a:solidFill>
                  <a:srgbClr val="0054C5"/>
                </a:solidFill>
                <a:latin typeface="Poppins ExtraLight" panose="00000300000000000000" pitchFamily="2" charset="-94"/>
                <a:cs typeface="Poppins ExtraLight" panose="00000300000000000000" pitchFamily="2" charset="-94"/>
              </a:rPr>
              <a:t>YATIRIM TEŞVİK SİSTEMİ</a:t>
            </a:r>
            <a:endParaRPr lang="tr-TR" sz="3200" dirty="0">
              <a:ln>
                <a:solidFill>
                  <a:srgbClr val="0054C5"/>
                </a:solidFill>
              </a:ln>
              <a:latin typeface="Poppins ExtraLight" panose="00000300000000000000" pitchFamily="2" charset="-94"/>
              <a:cs typeface="Poppins ExtraLight" panose="00000300000000000000" pitchFamily="2" charset="-94"/>
            </a:endParaRPr>
          </a:p>
        </p:txBody>
      </p:sp>
      <p:sp>
        <p:nvSpPr>
          <p:cNvPr id="36" name="TextBox 34">
            <a:extLst>
              <a:ext uri="{FF2B5EF4-FFF2-40B4-BE49-F238E27FC236}">
                <a16:creationId xmlns:a16="http://schemas.microsoft.com/office/drawing/2014/main" id="{D6B06754-456C-7EF1-703E-503C4B1FA55A}"/>
              </a:ext>
            </a:extLst>
          </p:cNvPr>
          <p:cNvSpPr txBox="1"/>
          <p:nvPr/>
        </p:nvSpPr>
        <p:spPr>
          <a:xfrm>
            <a:off x="8382000" y="499431"/>
            <a:ext cx="3657600"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rgbClr val="0054C5"/>
                </a:solidFill>
                <a:latin typeface="Poppins"/>
                <a:ea typeface="Poppins"/>
                <a:cs typeface="Poppins"/>
              </a:defRPr>
            </a:lvl1pPr>
          </a:lstStyle>
          <a:p>
            <a:r>
              <a:rPr lang="tr-TR" dirty="0">
                <a:solidFill>
                  <a:schemeClr val="bg1">
                    <a:lumMod val="65000"/>
                  </a:schemeClr>
                </a:solidFill>
                <a:sym typeface="Poppins"/>
              </a:rPr>
              <a:t>Yerel Kalkınma Hamlesi</a:t>
            </a:r>
            <a:endParaRPr lang="en-US" dirty="0">
              <a:sym typeface="Poppins"/>
            </a:endParaRPr>
          </a:p>
        </p:txBody>
      </p:sp>
      <p:sp>
        <p:nvSpPr>
          <p:cNvPr id="39" name="TextBox 35">
            <a:extLst>
              <a:ext uri="{FF2B5EF4-FFF2-40B4-BE49-F238E27FC236}">
                <a16:creationId xmlns:a16="http://schemas.microsoft.com/office/drawing/2014/main" id="{4267D7D0-DC1C-50DE-36F5-21A6239D53BF}"/>
              </a:ext>
            </a:extLst>
          </p:cNvPr>
          <p:cNvSpPr txBox="1"/>
          <p:nvPr/>
        </p:nvSpPr>
        <p:spPr>
          <a:xfrm>
            <a:off x="12192000" y="500789"/>
            <a:ext cx="3657600" cy="341055"/>
          </a:xfrm>
          <a:prstGeom prst="rect">
            <a:avLst/>
          </a:prstGeom>
        </p:spPr>
        <p:txBody>
          <a:bodyPr wrap="square" lIns="0" tIns="0" rIns="0" bIns="0" rtlCol="0" anchor="t">
            <a:spAutoFit/>
          </a:bodyPr>
          <a:lstStyle/>
          <a:p>
            <a:pPr algn="ctr">
              <a:lnSpc>
                <a:spcPts val="2799"/>
              </a:lnSpc>
              <a:spcBef>
                <a:spcPct val="0"/>
              </a:spcBef>
            </a:pPr>
            <a:r>
              <a:rPr lang="tr-TR" sz="1999" b="1" dirty="0">
                <a:solidFill>
                  <a:schemeClr val="bg1">
                    <a:lumMod val="65000"/>
                  </a:schemeClr>
                </a:solidFill>
                <a:latin typeface="Poppins"/>
                <a:ea typeface="Poppins"/>
                <a:cs typeface="Poppins"/>
                <a:sym typeface="Poppins"/>
              </a:rPr>
              <a:t>Yatırım Konuları</a:t>
            </a:r>
            <a:endParaRPr lang="en-US" sz="1999" b="1" dirty="0">
              <a:solidFill>
                <a:schemeClr val="bg1">
                  <a:lumMod val="65000"/>
                </a:schemeClr>
              </a:solidFill>
              <a:latin typeface="Poppins"/>
              <a:ea typeface="Poppins"/>
              <a:cs typeface="Poppins"/>
              <a:sym typeface="Poppins"/>
            </a:endParaRPr>
          </a:p>
        </p:txBody>
      </p:sp>
      <p:sp>
        <p:nvSpPr>
          <p:cNvPr id="41" name="TextBox 36">
            <a:extLst>
              <a:ext uri="{FF2B5EF4-FFF2-40B4-BE49-F238E27FC236}">
                <a16:creationId xmlns:a16="http://schemas.microsoft.com/office/drawing/2014/main" id="{F56EC375-EA51-9397-FAFB-DA66D2B852C2}"/>
              </a:ext>
            </a:extLst>
          </p:cNvPr>
          <p:cNvSpPr txBox="1"/>
          <p:nvPr/>
        </p:nvSpPr>
        <p:spPr>
          <a:xfrm>
            <a:off x="4572000" y="499431"/>
            <a:ext cx="3657599"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chemeClr val="bg1"/>
                </a:solidFill>
                <a:latin typeface="Poppins"/>
                <a:ea typeface="Poppins"/>
                <a:cs typeface="Poppins"/>
              </a:defRPr>
            </a:lvl1pPr>
          </a:lstStyle>
          <a:p>
            <a:r>
              <a:rPr lang="tr-TR" dirty="0">
                <a:solidFill>
                  <a:srgbClr val="0054C5"/>
                </a:solidFill>
                <a:sym typeface="Poppins"/>
              </a:rPr>
              <a:t>Yeni Teşvik Sistemi</a:t>
            </a:r>
            <a:endParaRPr lang="en-US" dirty="0">
              <a:solidFill>
                <a:srgbClr val="0054C5"/>
              </a:solidFill>
              <a:sym typeface="Poppins"/>
            </a:endParaRPr>
          </a:p>
        </p:txBody>
      </p:sp>
      <p:sp>
        <p:nvSpPr>
          <p:cNvPr id="42" name="Dikdörtgen 41">
            <a:extLst>
              <a:ext uri="{FF2B5EF4-FFF2-40B4-BE49-F238E27FC236}">
                <a16:creationId xmlns:a16="http://schemas.microsoft.com/office/drawing/2014/main" id="{4907A57C-E342-FC17-F5EA-C29CB4C6C551}"/>
              </a:ext>
            </a:extLst>
          </p:cNvPr>
          <p:cNvSpPr/>
          <p:nvPr/>
        </p:nvSpPr>
        <p:spPr>
          <a:xfrm>
            <a:off x="16230600" y="190500"/>
            <a:ext cx="1800108" cy="9144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30" name="Group 33">
            <a:extLst>
              <a:ext uri="{FF2B5EF4-FFF2-40B4-BE49-F238E27FC236}">
                <a16:creationId xmlns:a16="http://schemas.microsoft.com/office/drawing/2014/main" id="{3D257674-B462-5D52-2124-850033F906DF}"/>
              </a:ext>
            </a:extLst>
          </p:cNvPr>
          <p:cNvGrpSpPr/>
          <p:nvPr/>
        </p:nvGrpSpPr>
        <p:grpSpPr>
          <a:xfrm>
            <a:off x="685800" y="1519050"/>
            <a:ext cx="1005562" cy="1005562"/>
            <a:chOff x="0" y="0"/>
            <a:chExt cx="812800" cy="812800"/>
          </a:xfrm>
        </p:grpSpPr>
        <p:sp>
          <p:nvSpPr>
            <p:cNvPr id="131" name="Freeform 34">
              <a:extLst>
                <a:ext uri="{FF2B5EF4-FFF2-40B4-BE49-F238E27FC236}">
                  <a16:creationId xmlns:a16="http://schemas.microsoft.com/office/drawing/2014/main" id="{AFC000C7-D581-6302-DD97-2AD7FBE51E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132" name="TextBox 35">
              <a:extLst>
                <a:ext uri="{FF2B5EF4-FFF2-40B4-BE49-F238E27FC236}">
                  <a16:creationId xmlns:a16="http://schemas.microsoft.com/office/drawing/2014/main" id="{01D5EE26-B72C-8698-DA33-93B9106083E3}"/>
                </a:ext>
              </a:extLst>
            </p:cNvPr>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pic>
        <p:nvPicPr>
          <p:cNvPr id="2" name="Resim 1">
            <a:extLst>
              <a:ext uri="{FF2B5EF4-FFF2-40B4-BE49-F238E27FC236}">
                <a16:creationId xmlns:a16="http://schemas.microsoft.com/office/drawing/2014/main" id="{6C371DA7-C3F1-D402-B331-81CF0BA40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899961"/>
            <a:ext cx="10806621" cy="5766499"/>
          </a:xfrm>
          <a:prstGeom prst="rect">
            <a:avLst/>
          </a:prstGeom>
        </p:spPr>
      </p:pic>
      <p:sp>
        <p:nvSpPr>
          <p:cNvPr id="13" name="Metin kutusu 12"/>
          <p:cNvSpPr txBox="1"/>
          <p:nvPr/>
        </p:nvSpPr>
        <p:spPr>
          <a:xfrm>
            <a:off x="511144" y="2586280"/>
            <a:ext cx="6712943" cy="6908558"/>
          </a:xfrm>
          <a:prstGeom prst="rect">
            <a:avLst/>
          </a:prstGeom>
          <a:noFill/>
        </p:spPr>
        <p:txBody>
          <a:bodyPr wrap="square" rtlCol="0">
            <a:spAutoFit/>
          </a:bodyPr>
          <a:lstStyle/>
          <a:p>
            <a:pPr marL="285750" indent="-285750" algn="just">
              <a:lnSpc>
                <a:spcPct val="120000"/>
              </a:lnSpc>
              <a:spcAft>
                <a:spcPts val="800"/>
              </a:spcAft>
              <a:buFont typeface="Wingdings" panose="05000000000000000000" pitchFamily="2" charset="2"/>
              <a:buChar char="v"/>
            </a:pPr>
            <a:r>
              <a:rPr lang="tr-TR" sz="3000" dirty="0" smtClean="0">
                <a:solidFill>
                  <a:schemeClr val="tx1">
                    <a:lumMod val="75000"/>
                    <a:lumOff val="25000"/>
                  </a:schemeClr>
                </a:solidFill>
              </a:rPr>
              <a:t>9903 Sayılı </a:t>
            </a:r>
            <a:r>
              <a:rPr lang="tr-TR" sz="3000" b="1" dirty="0" smtClean="0">
                <a:solidFill>
                  <a:schemeClr val="tx1">
                    <a:lumMod val="75000"/>
                    <a:lumOff val="25000"/>
                  </a:schemeClr>
                </a:solidFill>
              </a:rPr>
              <a:t>‘Yatırımlarda Devlet Yardımları Hakkında Karar’ 30 Mayıs 2025 tarihinde </a:t>
            </a:r>
            <a:r>
              <a:rPr lang="tr-TR" sz="3000" dirty="0" smtClean="0">
                <a:solidFill>
                  <a:schemeClr val="tx1">
                    <a:lumMod val="75000"/>
                    <a:lumOff val="25000"/>
                  </a:schemeClr>
                </a:solidFill>
              </a:rPr>
              <a:t>Resmi </a:t>
            </a:r>
            <a:r>
              <a:rPr lang="tr-TR" sz="3000" dirty="0" err="1" smtClean="0">
                <a:solidFill>
                  <a:schemeClr val="tx1">
                    <a:lumMod val="75000"/>
                    <a:lumOff val="25000"/>
                  </a:schemeClr>
                </a:solidFill>
              </a:rPr>
              <a:t>Gazete’de</a:t>
            </a:r>
            <a:r>
              <a:rPr lang="tr-TR" sz="3000" dirty="0" smtClean="0">
                <a:solidFill>
                  <a:schemeClr val="tx1">
                    <a:lumMod val="75000"/>
                    <a:lumOff val="25000"/>
                  </a:schemeClr>
                </a:solidFill>
              </a:rPr>
              <a:t> yayınlanarak </a:t>
            </a:r>
            <a:r>
              <a:rPr lang="tr-TR" sz="3000" b="1" dirty="0" smtClean="0">
                <a:solidFill>
                  <a:schemeClr val="tx1">
                    <a:lumMod val="75000"/>
                    <a:lumOff val="25000"/>
                  </a:schemeClr>
                </a:solidFill>
              </a:rPr>
              <a:t>yürürlüğe girmiş </a:t>
            </a:r>
            <a:r>
              <a:rPr lang="tr-TR" sz="3000" b="1" dirty="0">
                <a:solidFill>
                  <a:schemeClr val="tx1">
                    <a:lumMod val="75000"/>
                    <a:lumOff val="25000"/>
                  </a:schemeClr>
                </a:solidFill>
              </a:rPr>
              <a:t>olup  </a:t>
            </a:r>
            <a:r>
              <a:rPr lang="tr-TR" sz="3000" dirty="0">
                <a:solidFill>
                  <a:schemeClr val="tx1">
                    <a:lumMod val="75000"/>
                    <a:lumOff val="25000"/>
                  </a:schemeClr>
                </a:solidFill>
              </a:rPr>
              <a:t>15/6/2012 tarihli ve 2012/3305 sayılı Yatırımlarda Devlet Yardımları Hakkında </a:t>
            </a:r>
            <a:r>
              <a:rPr lang="tr-TR" sz="3000" dirty="0" smtClean="0">
                <a:solidFill>
                  <a:schemeClr val="tx1">
                    <a:lumMod val="75000"/>
                    <a:lumOff val="25000"/>
                  </a:schemeClr>
                </a:solidFill>
              </a:rPr>
              <a:t>Karar yürürlükten kaldırılmıştır.</a:t>
            </a:r>
          </a:p>
          <a:p>
            <a:pPr marL="285750" indent="-285750" algn="just">
              <a:lnSpc>
                <a:spcPct val="120000"/>
              </a:lnSpc>
              <a:spcAft>
                <a:spcPts val="800"/>
              </a:spcAft>
              <a:buFont typeface="Wingdings" panose="05000000000000000000" pitchFamily="2" charset="2"/>
              <a:buChar char="v"/>
            </a:pPr>
            <a:endParaRPr lang="tr-TR" sz="3000" dirty="0">
              <a:solidFill>
                <a:schemeClr val="tx1">
                  <a:lumMod val="75000"/>
                  <a:lumOff val="25000"/>
                </a:schemeClr>
              </a:solidFill>
            </a:endParaRPr>
          </a:p>
          <a:p>
            <a:pPr marL="285750" indent="-285750" algn="just">
              <a:lnSpc>
                <a:spcPct val="120000"/>
              </a:lnSpc>
              <a:spcAft>
                <a:spcPts val="800"/>
              </a:spcAft>
              <a:buFont typeface="Wingdings" panose="05000000000000000000" pitchFamily="2" charset="2"/>
              <a:buChar char="v"/>
            </a:pPr>
            <a:r>
              <a:rPr lang="tr-TR" sz="3000" dirty="0">
                <a:solidFill>
                  <a:schemeClr val="tx1">
                    <a:lumMod val="75000"/>
                    <a:lumOff val="25000"/>
                  </a:schemeClr>
                </a:solidFill>
              </a:rPr>
              <a:t> </a:t>
            </a:r>
            <a:r>
              <a:rPr lang="tr-TR" sz="3000" b="1" dirty="0">
                <a:solidFill>
                  <a:schemeClr val="tx1">
                    <a:lumMod val="75000"/>
                    <a:lumOff val="25000"/>
                  </a:schemeClr>
                </a:solidFill>
              </a:rPr>
              <a:t>31/12/2030 tarihine kadar </a:t>
            </a:r>
            <a:r>
              <a:rPr lang="tr-TR" sz="3000" dirty="0">
                <a:solidFill>
                  <a:schemeClr val="tx1">
                    <a:lumMod val="75000"/>
                    <a:lumOff val="25000"/>
                  </a:schemeClr>
                </a:solidFill>
              </a:rPr>
              <a:t>yapılacak olan teşvik belgesi müracaatları yeni teşvik sistemi </a:t>
            </a:r>
            <a:r>
              <a:rPr lang="tr-TR" sz="3000" dirty="0" smtClean="0">
                <a:solidFill>
                  <a:schemeClr val="tx1">
                    <a:lumMod val="75000"/>
                    <a:lumOff val="25000"/>
                  </a:schemeClr>
                </a:solidFill>
              </a:rPr>
              <a:t>kapsamında değerlendirilecektir</a:t>
            </a:r>
            <a:r>
              <a:rPr lang="tr-TR" sz="3000" dirty="0">
                <a:solidFill>
                  <a:schemeClr val="tx1">
                    <a:lumMod val="75000"/>
                    <a:lumOff val="25000"/>
                  </a:schemeClr>
                </a:solidFill>
              </a:rPr>
              <a:t>.</a:t>
            </a:r>
          </a:p>
        </p:txBody>
      </p:sp>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8254" y="247789"/>
            <a:ext cx="784800" cy="844337"/>
          </a:xfrm>
          <a:prstGeom prst="rect">
            <a:avLst/>
          </a:prstGeom>
        </p:spPr>
      </p:pic>
    </p:spTree>
    <p:extLst>
      <p:ext uri="{BB962C8B-B14F-4D97-AF65-F5344CB8AC3E}">
        <p14:creationId xmlns:p14="http://schemas.microsoft.com/office/powerpoint/2010/main" val="380345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F33E-8358-F5CA-A5D2-7CA358ED896C}"/>
            </a:ext>
          </a:extLst>
        </p:cNvPr>
        <p:cNvGrpSpPr/>
        <p:nvPr/>
      </p:nvGrpSpPr>
      <p:grpSpPr>
        <a:xfrm>
          <a:off x="0" y="0"/>
          <a:ext cx="0" cy="0"/>
          <a:chOff x="0" y="0"/>
          <a:chExt cx="0" cy="0"/>
        </a:xfrm>
      </p:grpSpPr>
      <p:sp>
        <p:nvSpPr>
          <p:cNvPr id="46" name="Slayt Numarası Yer Tutucusu 45">
            <a:extLst>
              <a:ext uri="{FF2B5EF4-FFF2-40B4-BE49-F238E27FC236}">
                <a16:creationId xmlns:a16="http://schemas.microsoft.com/office/drawing/2014/main" id="{9A44B397-D231-26F6-0BF3-0190E12D48E7}"/>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36" name="TextBox 34">
            <a:extLst>
              <a:ext uri="{FF2B5EF4-FFF2-40B4-BE49-F238E27FC236}">
                <a16:creationId xmlns:a16="http://schemas.microsoft.com/office/drawing/2014/main" id="{DB53EF1F-20F8-7F6E-A05A-D6741D210C16}"/>
              </a:ext>
            </a:extLst>
          </p:cNvPr>
          <p:cNvSpPr txBox="1"/>
          <p:nvPr/>
        </p:nvSpPr>
        <p:spPr>
          <a:xfrm>
            <a:off x="8382000" y="499431"/>
            <a:ext cx="3657600"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rgbClr val="0054C5"/>
                </a:solidFill>
                <a:latin typeface="Poppins"/>
                <a:ea typeface="Poppins"/>
                <a:cs typeface="Poppins"/>
              </a:defRPr>
            </a:lvl1pPr>
          </a:lstStyle>
          <a:p>
            <a:r>
              <a:rPr lang="tr-TR" dirty="0">
                <a:solidFill>
                  <a:schemeClr val="bg1">
                    <a:lumMod val="65000"/>
                  </a:schemeClr>
                </a:solidFill>
                <a:sym typeface="Poppins"/>
              </a:rPr>
              <a:t>Yerel Kalkınma Hamlesi</a:t>
            </a:r>
            <a:endParaRPr lang="en-US" dirty="0">
              <a:sym typeface="Poppins"/>
            </a:endParaRPr>
          </a:p>
        </p:txBody>
      </p:sp>
      <p:sp>
        <p:nvSpPr>
          <p:cNvPr id="39" name="TextBox 35">
            <a:extLst>
              <a:ext uri="{FF2B5EF4-FFF2-40B4-BE49-F238E27FC236}">
                <a16:creationId xmlns:a16="http://schemas.microsoft.com/office/drawing/2014/main" id="{6A45DDBB-B75C-3546-8ECA-11086BFB5DC4}"/>
              </a:ext>
            </a:extLst>
          </p:cNvPr>
          <p:cNvSpPr txBox="1"/>
          <p:nvPr/>
        </p:nvSpPr>
        <p:spPr>
          <a:xfrm>
            <a:off x="12192000" y="500789"/>
            <a:ext cx="3657600" cy="341055"/>
          </a:xfrm>
          <a:prstGeom prst="rect">
            <a:avLst/>
          </a:prstGeom>
        </p:spPr>
        <p:txBody>
          <a:bodyPr wrap="square" lIns="0" tIns="0" rIns="0" bIns="0" rtlCol="0" anchor="t">
            <a:spAutoFit/>
          </a:bodyPr>
          <a:lstStyle/>
          <a:p>
            <a:pPr algn="ctr">
              <a:lnSpc>
                <a:spcPts val="2799"/>
              </a:lnSpc>
              <a:spcBef>
                <a:spcPct val="0"/>
              </a:spcBef>
            </a:pPr>
            <a:r>
              <a:rPr lang="tr-TR" sz="1999" b="1" dirty="0">
                <a:solidFill>
                  <a:schemeClr val="bg1">
                    <a:lumMod val="65000"/>
                  </a:schemeClr>
                </a:solidFill>
                <a:latin typeface="Poppins"/>
                <a:ea typeface="Poppins"/>
                <a:cs typeface="Poppins"/>
                <a:sym typeface="Poppins"/>
              </a:rPr>
              <a:t>Yatırım Konuları</a:t>
            </a:r>
            <a:endParaRPr lang="en-US" sz="1999" b="1" dirty="0">
              <a:solidFill>
                <a:schemeClr val="bg1">
                  <a:lumMod val="65000"/>
                </a:schemeClr>
              </a:solidFill>
              <a:latin typeface="Poppins"/>
              <a:ea typeface="Poppins"/>
              <a:cs typeface="Poppins"/>
              <a:sym typeface="Poppins"/>
            </a:endParaRPr>
          </a:p>
        </p:txBody>
      </p:sp>
      <p:sp>
        <p:nvSpPr>
          <p:cNvPr id="41" name="TextBox 36">
            <a:extLst>
              <a:ext uri="{FF2B5EF4-FFF2-40B4-BE49-F238E27FC236}">
                <a16:creationId xmlns:a16="http://schemas.microsoft.com/office/drawing/2014/main" id="{47D6609C-DD84-7555-BF08-3B4612D05F28}"/>
              </a:ext>
            </a:extLst>
          </p:cNvPr>
          <p:cNvSpPr txBox="1"/>
          <p:nvPr/>
        </p:nvSpPr>
        <p:spPr>
          <a:xfrm>
            <a:off x="4572000" y="499431"/>
            <a:ext cx="3657599"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chemeClr val="bg1"/>
                </a:solidFill>
                <a:latin typeface="Poppins"/>
                <a:ea typeface="Poppins"/>
                <a:cs typeface="Poppins"/>
              </a:defRPr>
            </a:lvl1pPr>
          </a:lstStyle>
          <a:p>
            <a:r>
              <a:rPr lang="tr-TR" dirty="0">
                <a:solidFill>
                  <a:srgbClr val="0054C5"/>
                </a:solidFill>
                <a:sym typeface="Poppins"/>
              </a:rPr>
              <a:t>Yeni Teşvik Sistemi</a:t>
            </a:r>
            <a:endParaRPr lang="en-US" dirty="0">
              <a:solidFill>
                <a:srgbClr val="0054C5"/>
              </a:solidFill>
              <a:sym typeface="Poppins"/>
            </a:endParaRPr>
          </a:p>
        </p:txBody>
      </p:sp>
      <p:sp>
        <p:nvSpPr>
          <p:cNvPr id="42" name="Dikdörtgen 41">
            <a:extLst>
              <a:ext uri="{FF2B5EF4-FFF2-40B4-BE49-F238E27FC236}">
                <a16:creationId xmlns:a16="http://schemas.microsoft.com/office/drawing/2014/main" id="{2B39C37F-143A-55CD-D0A4-F95FDABBE5C7}"/>
              </a:ext>
            </a:extLst>
          </p:cNvPr>
          <p:cNvSpPr/>
          <p:nvPr/>
        </p:nvSpPr>
        <p:spPr>
          <a:xfrm>
            <a:off x="16230600" y="190500"/>
            <a:ext cx="1800108" cy="9144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8254" y="247789"/>
            <a:ext cx="784800" cy="844337"/>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552501"/>
            <a:ext cx="15087600" cy="7823955"/>
          </a:xfrm>
          <a:prstGeom prst="rect">
            <a:avLst/>
          </a:prstGeom>
        </p:spPr>
      </p:pic>
    </p:spTree>
    <p:extLst>
      <p:ext uri="{BB962C8B-B14F-4D97-AF65-F5344CB8AC3E}">
        <p14:creationId xmlns:p14="http://schemas.microsoft.com/office/powerpoint/2010/main" val="2781041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grpSp>
        <p:nvGrpSpPr>
          <p:cNvPr id="6" name="Grup 5"/>
          <p:cNvGrpSpPr/>
          <p:nvPr/>
        </p:nvGrpSpPr>
        <p:grpSpPr>
          <a:xfrm>
            <a:off x="259241" y="2695595"/>
            <a:ext cx="17647759" cy="6990149"/>
            <a:chOff x="-49061" y="2030643"/>
            <a:chExt cx="12256431" cy="4854683"/>
          </a:xfrm>
        </p:grpSpPr>
        <p:sp>
          <p:nvSpPr>
            <p:cNvPr id="7" name="Yuvarlatılmış Dikdörtgen 6"/>
            <p:cNvSpPr/>
            <p:nvPr/>
          </p:nvSpPr>
          <p:spPr>
            <a:xfrm>
              <a:off x="4795060" y="3727772"/>
              <a:ext cx="7214870" cy="9036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Poppins" panose="00000500000000000000" pitchFamily="2" charset="-94"/>
                <a:cs typeface="Poppins" panose="00000500000000000000" pitchFamily="2" charset="-94"/>
              </a:endParaRPr>
            </a:p>
          </p:txBody>
        </p:sp>
        <p:sp>
          <p:nvSpPr>
            <p:cNvPr id="8" name="Yuvarlatılmış Dikdörtgen 7"/>
            <p:cNvSpPr/>
            <p:nvPr/>
          </p:nvSpPr>
          <p:spPr>
            <a:xfrm>
              <a:off x="4795060" y="2030643"/>
              <a:ext cx="7214870" cy="2099296"/>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latin typeface="Poppins" panose="00000500000000000000" pitchFamily="2" charset="-94"/>
                <a:cs typeface="Poppins" panose="00000500000000000000" pitchFamily="2" charset="-94"/>
              </a:endParaRPr>
            </a:p>
          </p:txBody>
        </p:sp>
        <p:sp>
          <p:nvSpPr>
            <p:cNvPr id="9" name="Beşgen 8"/>
            <p:cNvSpPr/>
            <p:nvPr/>
          </p:nvSpPr>
          <p:spPr>
            <a:xfrm>
              <a:off x="300106" y="2176761"/>
              <a:ext cx="4801023" cy="2294857"/>
            </a:xfrm>
            <a:prstGeom prst="homePlate">
              <a:avLst>
                <a:gd name="adj" fmla="val 66848"/>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tr-TR" sz="2400" b="1" dirty="0">
                  <a:solidFill>
                    <a:schemeClr val="bg1"/>
                  </a:solidFill>
                  <a:latin typeface="Poppins" panose="00000500000000000000" pitchFamily="2" charset="-94"/>
                  <a:cs typeface="Poppins" panose="00000500000000000000" pitchFamily="2" charset="-94"/>
                </a:rPr>
                <a:t>Yerel Kalkınma Hamlesi Programı</a:t>
              </a:r>
              <a:r>
                <a:rPr lang="tr-TR" sz="2000" b="1" dirty="0">
                  <a:solidFill>
                    <a:srgbClr val="C00000"/>
                  </a:solidFill>
                  <a:latin typeface="Poppins" panose="00000500000000000000" pitchFamily="2" charset="-94"/>
                  <a:cs typeface="Poppins" panose="00000500000000000000" pitchFamily="2" charset="-94"/>
                </a:rPr>
                <a:t>,</a:t>
              </a:r>
            </a:p>
            <a:p>
              <a:pPr lvl="0" algn="r"/>
              <a:r>
                <a:rPr lang="tr-TR" sz="2000" b="1" i="1" dirty="0">
                  <a:solidFill>
                    <a:schemeClr val="bg1"/>
                  </a:solidFill>
                  <a:latin typeface="Poppins" panose="00000500000000000000" pitchFamily="2" charset="-94"/>
                  <a:cs typeface="Poppins" panose="00000500000000000000" pitchFamily="2" charset="-94"/>
                </a:rPr>
                <a:t>Türkiye Yüzyılı Kalkınma Hamlesi kapsamındaki 3 Programdan biridir</a:t>
              </a:r>
              <a:r>
                <a:rPr lang="tr-TR" sz="2000" b="1" i="1" dirty="0">
                  <a:solidFill>
                    <a:schemeClr val="accent5">
                      <a:lumMod val="50000"/>
                    </a:schemeClr>
                  </a:solidFill>
                  <a:latin typeface="Poppins" panose="00000500000000000000" pitchFamily="2" charset="-94"/>
                  <a:cs typeface="Poppins" panose="00000500000000000000" pitchFamily="2" charset="-94"/>
                </a:rPr>
                <a:t>.</a:t>
              </a:r>
            </a:p>
          </p:txBody>
        </p:sp>
        <p:graphicFrame>
          <p:nvGraphicFramePr>
            <p:cNvPr id="10" name="Diyagram 9"/>
            <p:cNvGraphicFramePr/>
            <p:nvPr>
              <p:extLst>
                <p:ext uri="{D42A27DB-BD31-4B8C-83A1-F6EECF244321}">
                  <p14:modId xmlns:p14="http://schemas.microsoft.com/office/powerpoint/2010/main" val="434569528"/>
                </p:ext>
              </p:extLst>
            </p:nvPr>
          </p:nvGraphicFramePr>
          <p:xfrm>
            <a:off x="5272580" y="3742679"/>
            <a:ext cx="6737350" cy="279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ikdörtgen 10"/>
            <p:cNvSpPr/>
            <p:nvPr/>
          </p:nvSpPr>
          <p:spPr>
            <a:xfrm>
              <a:off x="5369689" y="2334663"/>
              <a:ext cx="6837681" cy="577130"/>
            </a:xfrm>
            <a:prstGeom prst="rect">
              <a:avLst/>
            </a:prstGeom>
          </p:spPr>
          <p:txBody>
            <a:bodyPr wrap="square">
              <a:spAutoFit/>
            </a:bodyPr>
            <a:lstStyle/>
            <a:p>
              <a:pPr lvl="0"/>
              <a:r>
                <a:rPr lang="tr-TR" sz="2400" b="1" dirty="0">
                  <a:latin typeface="Poppins" panose="00000500000000000000" pitchFamily="2" charset="-94"/>
                  <a:cs typeface="Poppins" panose="00000500000000000000" pitchFamily="2" charset="-94"/>
                </a:rPr>
                <a:t>Hedef:</a:t>
              </a:r>
              <a:r>
                <a:rPr lang="tr-TR" sz="2400" dirty="0">
                  <a:latin typeface="Poppins" panose="00000500000000000000" pitchFamily="2" charset="-94"/>
                  <a:cs typeface="Poppins" panose="00000500000000000000" pitchFamily="2" charset="-94"/>
                </a:rPr>
                <a:t> Bölgeler arası gelişmişlik farklılıklarının azaltılması ve bölgelerin rekabet güçlerinin artırılması</a:t>
              </a:r>
            </a:p>
          </p:txBody>
        </p:sp>
        <p:sp>
          <p:nvSpPr>
            <p:cNvPr id="12" name="İkizkenar Üçgen 11"/>
            <p:cNvSpPr/>
            <p:nvPr/>
          </p:nvSpPr>
          <p:spPr>
            <a:xfrm rot="5400000">
              <a:off x="4685565" y="2466417"/>
              <a:ext cx="573602" cy="337031"/>
            </a:xfrm>
            <a:prstGeom prst="triangle">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latin typeface="Poppins" panose="00000500000000000000" pitchFamily="2" charset="-94"/>
                <a:cs typeface="Poppins" panose="00000500000000000000" pitchFamily="2" charset="-94"/>
              </a:endParaRPr>
            </a:p>
          </p:txBody>
        </p:sp>
        <p:sp>
          <p:nvSpPr>
            <p:cNvPr id="13" name="İkizkenar Üçgen 12"/>
            <p:cNvSpPr/>
            <p:nvPr/>
          </p:nvSpPr>
          <p:spPr>
            <a:xfrm rot="5400000">
              <a:off x="4685565" y="3846060"/>
              <a:ext cx="573602" cy="337031"/>
            </a:xfrm>
            <a:prstGeom prst="triangle">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latin typeface="Poppins" panose="00000500000000000000" pitchFamily="2" charset="-94"/>
                <a:cs typeface="Poppins" panose="00000500000000000000" pitchFamily="2" charset="-94"/>
              </a:endParaRPr>
            </a:p>
          </p:txBody>
        </p:sp>
        <p:pic>
          <p:nvPicPr>
            <p:cNvPr id="14" name="Resim 13"/>
            <p:cNvPicPr>
              <a:picLocks noChangeAspect="1"/>
            </p:cNvPicPr>
            <p:nvPr/>
          </p:nvPicPr>
          <p:blipFill>
            <a:blip r:embed="rId8">
              <a:extLst>
                <a:ext uri="{BEBA8EAE-BF5A-486C-A8C5-ECC9F3942E4B}">
                  <a14:imgProps xmlns:a14="http://schemas.microsoft.com/office/drawing/2010/main">
                    <a14:imgLayer r:embed="rId9">
                      <a14:imgEffect>
                        <a14:backgroundRemoval t="9582" b="89373" l="4889" r="95667">
                          <a14:foregroundMark x1="10778" y1="25610" x2="10778" y2="25610"/>
                          <a14:foregroundMark x1="6556" y1="29617" x2="6556" y2="29617"/>
                          <a14:foregroundMark x1="5778" y1="44077" x2="5778" y2="44077"/>
                          <a14:foregroundMark x1="6556" y1="38328" x2="6556" y2="38328"/>
                          <a14:foregroundMark x1="19889" y1="31359" x2="19889" y2="31359"/>
                          <a14:foregroundMark x1="17889" y1="31533" x2="17889" y2="31533"/>
                          <a14:foregroundMark x1="18333" y1="29965" x2="18333" y2="29965"/>
                          <a14:foregroundMark x1="90667" y1="35192" x2="90667" y2="35192"/>
                          <a14:foregroundMark x1="95000" y1="45470" x2="95000" y2="45470"/>
                          <a14:foregroundMark x1="95667" y1="69164" x2="95667" y2="69164"/>
                          <a14:foregroundMark x1="4889" y1="35192" x2="4889" y2="35192"/>
                        </a14:backgroundRemoval>
                      </a14:imgEffect>
                    </a14:imgLayer>
                  </a14:imgProps>
                </a:ext>
                <a:ext uri="{28A0092B-C50C-407E-A947-70E740481C1C}">
                  <a14:useLocalDpi xmlns:a14="http://schemas.microsoft.com/office/drawing/2010/main" val="0"/>
                </a:ext>
              </a:extLst>
            </a:blip>
            <a:stretch>
              <a:fillRect/>
            </a:stretch>
          </p:blipFill>
          <p:spPr>
            <a:xfrm>
              <a:off x="-49061" y="3606585"/>
              <a:ext cx="5140882" cy="3278741"/>
            </a:xfrm>
            <a:prstGeom prst="rect">
              <a:avLst/>
            </a:prstGeom>
            <a:ln>
              <a:noFill/>
            </a:ln>
            <a:effectLst>
              <a:outerShdw blurRad="292100" dist="139700" dir="2700000" algn="tl" rotWithShape="0">
                <a:srgbClr val="333333">
                  <a:alpha val="65000"/>
                </a:srgbClr>
              </a:outerShdw>
            </a:effectLst>
          </p:spPr>
        </p:pic>
      </p:grpSp>
      <p:sp>
        <p:nvSpPr>
          <p:cNvPr id="15" name="Dikdörtgen 14"/>
          <p:cNvSpPr/>
          <p:nvPr/>
        </p:nvSpPr>
        <p:spPr>
          <a:xfrm>
            <a:off x="3170804" y="1729444"/>
            <a:ext cx="4251485" cy="584775"/>
          </a:xfrm>
          <a:prstGeom prst="rect">
            <a:avLst/>
          </a:prstGeom>
        </p:spPr>
        <p:txBody>
          <a:bodyPr wrap="none">
            <a:spAutoFit/>
          </a:bodyPr>
          <a:lstStyle/>
          <a:p>
            <a:r>
              <a:rPr lang="tr-TR" sz="3200" dirty="0">
                <a:ln>
                  <a:solidFill>
                    <a:srgbClr val="0054C5"/>
                  </a:solidFill>
                </a:ln>
                <a:solidFill>
                  <a:srgbClr val="0054C5"/>
                </a:solidFill>
                <a:latin typeface="Poppins Bold" panose="00000800000000000000" pitchFamily="2" charset="-94"/>
                <a:cs typeface="Poppins Bold" panose="00000800000000000000" pitchFamily="2" charset="-94"/>
              </a:rPr>
              <a:t>PROGRAM </a:t>
            </a:r>
            <a:r>
              <a:rPr lang="tr-TR" sz="3200" dirty="0">
                <a:ln>
                  <a:solidFill>
                    <a:srgbClr val="0054C5"/>
                  </a:solidFill>
                </a:ln>
                <a:latin typeface="Poppins ExtraLight" panose="00000300000000000000" pitchFamily="2" charset="-94"/>
                <a:cs typeface="Poppins ExtraLight" panose="00000300000000000000" pitchFamily="2" charset="-94"/>
              </a:rPr>
              <a:t>HAKKINDA</a:t>
            </a:r>
          </a:p>
        </p:txBody>
      </p:sp>
      <p:grpSp>
        <p:nvGrpSpPr>
          <p:cNvPr id="16" name="Group 33"/>
          <p:cNvGrpSpPr/>
          <p:nvPr/>
        </p:nvGrpSpPr>
        <p:grpSpPr>
          <a:xfrm>
            <a:off x="2057400" y="1519050"/>
            <a:ext cx="1005562" cy="1005562"/>
            <a:chOff x="0" y="0"/>
            <a:chExt cx="812800" cy="812800"/>
          </a:xfrm>
        </p:grpSpPr>
        <p:sp>
          <p:nvSpPr>
            <p:cNvPr id="17"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18" name="TextBox 3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Tree>
    <p:extLst>
      <p:ext uri="{BB962C8B-B14F-4D97-AF65-F5344CB8AC3E}">
        <p14:creationId xmlns:p14="http://schemas.microsoft.com/office/powerpoint/2010/main" val="248785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grpSp>
        <p:nvGrpSpPr>
          <p:cNvPr id="19" name="Group 30"/>
          <p:cNvGrpSpPr/>
          <p:nvPr/>
        </p:nvGrpSpPr>
        <p:grpSpPr>
          <a:xfrm>
            <a:off x="-3661839" y="2184009"/>
            <a:ext cx="4690539" cy="4690539"/>
            <a:chOff x="0" y="0"/>
            <a:chExt cx="812800" cy="812800"/>
          </a:xfrm>
        </p:grpSpPr>
        <p:sp>
          <p:nvSpPr>
            <p:cNvPr id="20"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90525" cap="sq">
              <a:gradFill>
                <a:gsLst>
                  <a:gs pos="0">
                    <a:srgbClr val="1E9DD3">
                      <a:alpha val="59000"/>
                    </a:srgbClr>
                  </a:gs>
                  <a:gs pos="100000">
                    <a:srgbClr val="525EDE">
                      <a:alpha val="59000"/>
                    </a:srgbClr>
                  </a:gs>
                </a:gsLst>
                <a:lin ang="0"/>
              </a:gradFill>
              <a:prstDash val="solid"/>
              <a:miter/>
            </a:ln>
          </p:spPr>
        </p:sp>
        <p:sp>
          <p:nvSpPr>
            <p:cNvPr id="21" name="TextBox 32"/>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grpSp>
        <p:nvGrpSpPr>
          <p:cNvPr id="22" name="Group 36"/>
          <p:cNvGrpSpPr/>
          <p:nvPr/>
        </p:nvGrpSpPr>
        <p:grpSpPr>
          <a:xfrm>
            <a:off x="16615232" y="3496018"/>
            <a:ext cx="806932" cy="806932"/>
            <a:chOff x="0" y="0"/>
            <a:chExt cx="812800" cy="812800"/>
          </a:xfrm>
        </p:grpSpPr>
        <p:sp>
          <p:nvSpPr>
            <p:cNvPr id="23"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24" name="TextBox 3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graphicFrame>
        <p:nvGraphicFramePr>
          <p:cNvPr id="25" name="Diyagram 24"/>
          <p:cNvGraphicFramePr/>
          <p:nvPr>
            <p:extLst>
              <p:ext uri="{D42A27DB-BD31-4B8C-83A1-F6EECF244321}">
                <p14:modId xmlns:p14="http://schemas.microsoft.com/office/powerpoint/2010/main" val="265315730"/>
              </p:ext>
            </p:extLst>
          </p:nvPr>
        </p:nvGraphicFramePr>
        <p:xfrm>
          <a:off x="2174773" y="3042919"/>
          <a:ext cx="9698831" cy="591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Yuvarlatılmış Dikdörtgen 25"/>
          <p:cNvSpPr/>
          <p:nvPr/>
        </p:nvSpPr>
        <p:spPr>
          <a:xfrm>
            <a:off x="12413340" y="4124586"/>
            <a:ext cx="4605357" cy="4905114"/>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tr-TR" sz="2400">
              <a:latin typeface="Poppins" panose="00000500000000000000" pitchFamily="2" charset="-94"/>
              <a:cs typeface="Poppins" panose="00000500000000000000" pitchFamily="2" charset="-94"/>
            </a:endParaRPr>
          </a:p>
        </p:txBody>
      </p:sp>
      <p:sp>
        <p:nvSpPr>
          <p:cNvPr id="27" name="Dikdörtgen 26"/>
          <p:cNvSpPr/>
          <p:nvPr/>
        </p:nvSpPr>
        <p:spPr>
          <a:xfrm>
            <a:off x="13101887" y="3375803"/>
            <a:ext cx="3262795" cy="1569661"/>
          </a:xfrm>
          <a:prstGeom prst="rect">
            <a:avLst/>
          </a:prstGeom>
        </p:spPr>
        <p:txBody>
          <a:bodyPr wrap="square">
            <a:spAutoFit/>
          </a:bodyPr>
          <a:lstStyle/>
          <a:p>
            <a:pPr lvl="0" algn="ctr"/>
            <a:r>
              <a:rPr lang="tr-TR" sz="2400" dirty="0">
                <a:solidFill>
                  <a:schemeClr val="bg1"/>
                </a:solidFill>
                <a:latin typeface="Poppins" panose="00000500000000000000" pitchFamily="2" charset="-94"/>
                <a:cs typeface="Poppins" panose="00000500000000000000" pitchFamily="2" charset="-94"/>
              </a:rPr>
              <a:t>Her il için </a:t>
            </a:r>
          </a:p>
          <a:p>
            <a:pPr lvl="0" algn="ctr"/>
            <a:r>
              <a:rPr lang="tr-TR" sz="2400" b="1" dirty="0">
                <a:solidFill>
                  <a:schemeClr val="bg1"/>
                </a:solidFill>
                <a:latin typeface="Poppins" panose="00000500000000000000" pitchFamily="2" charset="-94"/>
                <a:cs typeface="Poppins" panose="00000500000000000000" pitchFamily="2" charset="-94"/>
              </a:rPr>
              <a:t>4 özel yatırım konusu</a:t>
            </a:r>
            <a:endParaRPr lang="tr-TR" sz="2400" dirty="0">
              <a:solidFill>
                <a:schemeClr val="bg1"/>
              </a:solidFill>
              <a:latin typeface="Poppins" panose="00000500000000000000" pitchFamily="2" charset="-94"/>
              <a:cs typeface="Poppins" panose="00000500000000000000" pitchFamily="2" charset="-94"/>
            </a:endParaRPr>
          </a:p>
          <a:p>
            <a:pPr lvl="0" algn="ctr"/>
            <a:r>
              <a:rPr lang="tr-TR" sz="2400" dirty="0">
                <a:solidFill>
                  <a:schemeClr val="bg1"/>
                </a:solidFill>
                <a:latin typeface="Poppins" panose="00000500000000000000" pitchFamily="2" charset="-94"/>
                <a:cs typeface="Poppins" panose="00000500000000000000" pitchFamily="2" charset="-94"/>
              </a:rPr>
              <a:t>belirlenir</a:t>
            </a:r>
          </a:p>
        </p:txBody>
      </p:sp>
      <p:sp>
        <p:nvSpPr>
          <p:cNvPr id="28" name="Dikdörtgen 27"/>
          <p:cNvSpPr/>
          <p:nvPr/>
        </p:nvSpPr>
        <p:spPr>
          <a:xfrm>
            <a:off x="3170804" y="1729444"/>
            <a:ext cx="4251485" cy="584775"/>
          </a:xfrm>
          <a:prstGeom prst="rect">
            <a:avLst/>
          </a:prstGeom>
        </p:spPr>
        <p:txBody>
          <a:bodyPr wrap="none">
            <a:spAutoFit/>
          </a:bodyPr>
          <a:lstStyle/>
          <a:p>
            <a:r>
              <a:rPr lang="tr-TR" sz="3200" dirty="0">
                <a:ln>
                  <a:solidFill>
                    <a:srgbClr val="0054C5"/>
                  </a:solidFill>
                </a:ln>
                <a:solidFill>
                  <a:srgbClr val="0054C5"/>
                </a:solidFill>
                <a:latin typeface="Poppins Bold" panose="00000800000000000000" pitchFamily="2" charset="-94"/>
                <a:cs typeface="Poppins Bold" panose="00000800000000000000" pitchFamily="2" charset="-94"/>
              </a:rPr>
              <a:t>PROGRAM </a:t>
            </a:r>
            <a:r>
              <a:rPr lang="tr-TR" sz="3200" dirty="0">
                <a:ln>
                  <a:solidFill>
                    <a:srgbClr val="0054C5"/>
                  </a:solidFill>
                </a:ln>
                <a:latin typeface="Poppins ExtraLight" panose="00000300000000000000" pitchFamily="2" charset="-94"/>
                <a:cs typeface="Poppins ExtraLight" panose="00000300000000000000" pitchFamily="2" charset="-94"/>
              </a:rPr>
              <a:t>HAKKINDA</a:t>
            </a:r>
          </a:p>
        </p:txBody>
      </p:sp>
      <p:grpSp>
        <p:nvGrpSpPr>
          <p:cNvPr id="29" name="Group 33"/>
          <p:cNvGrpSpPr/>
          <p:nvPr/>
        </p:nvGrpSpPr>
        <p:grpSpPr>
          <a:xfrm>
            <a:off x="2057400" y="1519050"/>
            <a:ext cx="1005562" cy="1005562"/>
            <a:chOff x="0" y="0"/>
            <a:chExt cx="812800" cy="812800"/>
          </a:xfrm>
        </p:grpSpPr>
        <p:sp>
          <p:nvSpPr>
            <p:cNvPr id="30"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31" name="TextBox 3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Dikdörtgen 31"/>
          <p:cNvSpPr/>
          <p:nvPr/>
        </p:nvSpPr>
        <p:spPr>
          <a:xfrm>
            <a:off x="12843395" y="6399405"/>
            <a:ext cx="3779778" cy="1938992"/>
          </a:xfrm>
          <a:prstGeom prst="rect">
            <a:avLst/>
          </a:prstGeom>
        </p:spPr>
        <p:txBody>
          <a:bodyPr wrap="square">
            <a:spAutoFit/>
          </a:bodyPr>
          <a:lstStyle/>
          <a:p>
            <a:pPr algn="ctr"/>
            <a:r>
              <a:rPr lang="tr-TR" sz="2400" dirty="0">
                <a:solidFill>
                  <a:srgbClr val="000000"/>
                </a:solidFill>
                <a:latin typeface="Poppins" panose="00000500000000000000" pitchFamily="2" charset="-94"/>
                <a:cs typeface="Poppins" panose="00000500000000000000" pitchFamily="2" charset="-94"/>
              </a:rPr>
              <a:t>Yerel yatırım konuları listesi, Bakanlık tarafından her yıl Ocak ayı içerisinde güncellenebilmektedir.</a:t>
            </a:r>
          </a:p>
        </p:txBody>
      </p:sp>
      <p:sp>
        <p:nvSpPr>
          <p:cNvPr id="33" name="Oval 32"/>
          <p:cNvSpPr/>
          <p:nvPr/>
        </p:nvSpPr>
        <p:spPr>
          <a:xfrm>
            <a:off x="13281539" y="2750951"/>
            <a:ext cx="3153791" cy="3052071"/>
          </a:xfrm>
          <a:prstGeom prst="ellipse">
            <a:avLst/>
          </a:prstGeom>
          <a:solidFill>
            <a:srgbClr val="0054C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sz="2400">
              <a:latin typeface="Poppins" panose="00000500000000000000" pitchFamily="2" charset="-94"/>
              <a:cs typeface="Poppins" panose="00000500000000000000" pitchFamily="2" charset="-94"/>
            </a:endParaRPr>
          </a:p>
        </p:txBody>
      </p:sp>
      <p:sp>
        <p:nvSpPr>
          <p:cNvPr id="34" name="Dikdörtgen 33"/>
          <p:cNvSpPr/>
          <p:nvPr/>
        </p:nvSpPr>
        <p:spPr>
          <a:xfrm>
            <a:off x="13254287" y="3528203"/>
            <a:ext cx="3262795" cy="1569661"/>
          </a:xfrm>
          <a:prstGeom prst="rect">
            <a:avLst/>
          </a:prstGeom>
        </p:spPr>
        <p:txBody>
          <a:bodyPr wrap="square">
            <a:spAutoFit/>
          </a:bodyPr>
          <a:lstStyle/>
          <a:p>
            <a:pPr lvl="0" algn="ctr"/>
            <a:r>
              <a:rPr lang="tr-TR" sz="2400" dirty="0">
                <a:solidFill>
                  <a:schemeClr val="bg1"/>
                </a:solidFill>
                <a:latin typeface="Poppins" panose="00000500000000000000" pitchFamily="2" charset="-94"/>
                <a:cs typeface="Poppins" panose="00000500000000000000" pitchFamily="2" charset="-94"/>
              </a:rPr>
              <a:t>Her il için </a:t>
            </a:r>
          </a:p>
          <a:p>
            <a:pPr lvl="0" algn="ctr"/>
            <a:r>
              <a:rPr lang="tr-TR" sz="2400" b="1" dirty="0">
                <a:solidFill>
                  <a:schemeClr val="bg1"/>
                </a:solidFill>
                <a:latin typeface="Poppins" panose="00000500000000000000" pitchFamily="2" charset="-94"/>
                <a:cs typeface="Poppins" panose="00000500000000000000" pitchFamily="2" charset="-94"/>
              </a:rPr>
              <a:t>4 özel yatırım konusu</a:t>
            </a:r>
            <a:endParaRPr lang="tr-TR" sz="2400" dirty="0">
              <a:solidFill>
                <a:schemeClr val="bg1"/>
              </a:solidFill>
              <a:latin typeface="Poppins" panose="00000500000000000000" pitchFamily="2" charset="-94"/>
              <a:cs typeface="Poppins" panose="00000500000000000000" pitchFamily="2" charset="-94"/>
            </a:endParaRPr>
          </a:p>
          <a:p>
            <a:pPr lvl="0" algn="ctr"/>
            <a:r>
              <a:rPr lang="tr-TR" sz="2400" dirty="0">
                <a:solidFill>
                  <a:schemeClr val="bg1"/>
                </a:solidFill>
                <a:latin typeface="Poppins" panose="00000500000000000000" pitchFamily="2" charset="-94"/>
                <a:cs typeface="Poppins" panose="00000500000000000000" pitchFamily="2" charset="-94"/>
              </a:rPr>
              <a:t>belirlenir</a:t>
            </a:r>
          </a:p>
        </p:txBody>
      </p:sp>
    </p:spTree>
    <p:extLst>
      <p:ext uri="{BB962C8B-B14F-4D97-AF65-F5344CB8AC3E}">
        <p14:creationId xmlns:p14="http://schemas.microsoft.com/office/powerpoint/2010/main" val="44833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graphicFrame>
        <p:nvGraphicFramePr>
          <p:cNvPr id="19" name="Diyagram 18"/>
          <p:cNvGraphicFramePr/>
          <p:nvPr>
            <p:extLst>
              <p:ext uri="{D42A27DB-BD31-4B8C-83A1-F6EECF244321}">
                <p14:modId xmlns:p14="http://schemas.microsoft.com/office/powerpoint/2010/main" val="1531878103"/>
              </p:ext>
            </p:extLst>
          </p:nvPr>
        </p:nvGraphicFramePr>
        <p:xfrm>
          <a:off x="5128069" y="690573"/>
          <a:ext cx="12250396" cy="3309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Resim 19"/>
          <p:cNvPicPr>
            <a:picLocks noChangeAspect="1"/>
          </p:cNvPicPr>
          <p:nvPr/>
        </p:nvPicPr>
        <p:blipFill rotWithShape="1">
          <a:blip r:embed="rId8"/>
          <a:srcRect l="12432" r="12737"/>
          <a:stretch/>
        </p:blipFill>
        <p:spPr>
          <a:xfrm flipH="1">
            <a:off x="1238249" y="3771900"/>
            <a:ext cx="3581401" cy="5163271"/>
          </a:xfrm>
          <a:prstGeom prst="rect">
            <a:avLst/>
          </a:prstGeom>
        </p:spPr>
      </p:pic>
      <p:pic>
        <p:nvPicPr>
          <p:cNvPr id="21" name="Resim 20"/>
          <p:cNvPicPr>
            <a:picLocks noChangeAspect="1"/>
          </p:cNvPicPr>
          <p:nvPr/>
        </p:nvPicPr>
        <p:blipFill rotWithShape="1">
          <a:blip r:embed="rId9">
            <a:extLst>
              <a:ext uri="{28A0092B-C50C-407E-A947-70E740481C1C}">
                <a14:useLocalDpi xmlns:a14="http://schemas.microsoft.com/office/drawing/2010/main" val="0"/>
              </a:ext>
            </a:extLst>
          </a:blip>
          <a:srcRect l="43310" r="5582"/>
          <a:stretch/>
        </p:blipFill>
        <p:spPr>
          <a:xfrm>
            <a:off x="5867400" y="1748808"/>
            <a:ext cx="1371600" cy="1090272"/>
          </a:xfrm>
          <a:prstGeom prst="roundRect">
            <a:avLst>
              <a:gd name="adj" fmla="val 8594"/>
            </a:avLst>
          </a:prstGeom>
          <a:solidFill>
            <a:srgbClr val="FFFFFF">
              <a:shade val="85000"/>
            </a:srgbClr>
          </a:solidFill>
          <a:ln>
            <a:noFill/>
          </a:ln>
          <a:effectLst/>
        </p:spPr>
      </p:pic>
      <p:sp>
        <p:nvSpPr>
          <p:cNvPr id="22" name="Dikdörtgen 21"/>
          <p:cNvSpPr/>
          <p:nvPr/>
        </p:nvSpPr>
        <p:spPr>
          <a:xfrm>
            <a:off x="5029200" y="3771900"/>
            <a:ext cx="12097996" cy="5096267"/>
          </a:xfrm>
          <a:prstGeom prst="rect">
            <a:avLst/>
          </a:prstGeom>
        </p:spPr>
        <p:txBody>
          <a:bodyPr wrap="square">
            <a:spAutoFit/>
          </a:bodyPr>
          <a:lstStyle/>
          <a:p>
            <a:pPr algn="just"/>
            <a:r>
              <a:rPr lang="tr-TR" sz="2600" dirty="0">
                <a:solidFill>
                  <a:srgbClr val="000000"/>
                </a:solidFill>
                <a:latin typeface="Poppins" panose="00000500000000000000" pitchFamily="2" charset="-94"/>
                <a:cs typeface="Poppins" panose="00000500000000000000" pitchFamily="2" charset="-94"/>
              </a:rPr>
              <a:t>Yerel dinamikler dikkate alınarak, bölgelerarası gelişmişlik farklarının azaltılması, illerin potansiyellerinin değerlendirilmesi ve rekabet güçlerinin artırılmasına katkı sağlayacak, her il için belirlenen dört yatırım konusuna yönelik yatırımlar desteklenmektedir.</a:t>
            </a:r>
          </a:p>
          <a:p>
            <a:pPr algn="just"/>
            <a:endParaRPr lang="tr-TR" sz="2600" dirty="0">
              <a:solidFill>
                <a:srgbClr val="000000"/>
              </a:solidFill>
              <a:latin typeface="Poppins" panose="00000500000000000000" pitchFamily="2" charset="-94"/>
              <a:cs typeface="Poppins" panose="00000500000000000000" pitchFamily="2" charset="-94"/>
            </a:endParaRPr>
          </a:p>
          <a:p>
            <a:pPr algn="just"/>
            <a:r>
              <a:rPr lang="tr-TR" sz="2600" dirty="0">
                <a:latin typeface="Poppins" panose="00000500000000000000" pitchFamily="2" charset="-94"/>
                <a:cs typeface="Poppins" panose="00000500000000000000" pitchFamily="2" charset="-94"/>
              </a:rPr>
              <a:t>Programın temel amaç ve hedefleri, desteklenmesi öngörülen yatırım konularına ilişkin bilgiler, çağrı kapsamında yer alacak iller, çağrı takvimi ve uygulamaya dair diğer hususlar Kalkınma Ajansları Genel Müdürlüğünce çağrı duyurusunda belirlenerek Portalde ilan edilmektedir.</a:t>
            </a:r>
          </a:p>
          <a:p>
            <a:pPr algn="just"/>
            <a:endParaRPr lang="tr-TR" sz="2600" dirty="0">
              <a:latin typeface="Poppins" panose="00000500000000000000" pitchFamily="2" charset="-94"/>
              <a:cs typeface="Poppins" panose="00000500000000000000" pitchFamily="2" charset="-94"/>
            </a:endParaRPr>
          </a:p>
          <a:p>
            <a:pPr algn="just">
              <a:lnSpc>
                <a:spcPts val="2305"/>
              </a:lnSpc>
              <a:spcBef>
                <a:spcPts val="100"/>
              </a:spcBef>
            </a:pPr>
            <a:r>
              <a:rPr lang="tr-TR" sz="2600" dirty="0">
                <a:latin typeface="Poppins" panose="00000500000000000000" pitchFamily="2" charset="-94"/>
                <a:cs typeface="Poppins" panose="00000500000000000000" pitchFamily="2" charset="-94"/>
              </a:rPr>
              <a:t>Başvuru süreci tamamlanan projeler Ajans Yönetim Kurulu tarafından değerlendirilmekte ve Bakanlıkça kurulacak Komiteye sunulmaktadır.</a:t>
            </a:r>
          </a:p>
        </p:txBody>
      </p:sp>
      <p:sp>
        <p:nvSpPr>
          <p:cNvPr id="23" name="Dikdörtgen 22"/>
          <p:cNvSpPr/>
          <p:nvPr/>
        </p:nvSpPr>
        <p:spPr>
          <a:xfrm>
            <a:off x="2779912" y="1696549"/>
            <a:ext cx="2245287" cy="1477328"/>
          </a:xfrm>
          <a:prstGeom prst="rect">
            <a:avLst/>
          </a:prstGeom>
          <a:noFill/>
          <a:ln>
            <a:noFill/>
          </a:ln>
        </p:spPr>
        <p:txBody>
          <a:bodyPr wrap="square">
            <a:spAutoFit/>
          </a:bodyPr>
          <a:lstStyle/>
          <a:p>
            <a:r>
              <a:rPr lang="tr-TR" sz="3000" dirty="0">
                <a:ln>
                  <a:solidFill>
                    <a:srgbClr val="0054C5"/>
                  </a:solidFill>
                </a:ln>
                <a:solidFill>
                  <a:srgbClr val="0054C5"/>
                </a:solidFill>
                <a:latin typeface="Poppins Bold" panose="00000800000000000000" pitchFamily="2" charset="-94"/>
                <a:cs typeface="Poppins Bold" panose="00000800000000000000" pitchFamily="2" charset="-94"/>
              </a:rPr>
              <a:t>ÇAĞRI </a:t>
            </a:r>
            <a:r>
              <a:rPr lang="tr-TR" sz="3000" dirty="0">
                <a:ln>
                  <a:solidFill>
                    <a:srgbClr val="0054C5"/>
                  </a:solidFill>
                </a:ln>
                <a:solidFill>
                  <a:srgbClr val="0054C5"/>
                </a:solidFill>
                <a:latin typeface="Poppins ExtraLight" panose="00000300000000000000" pitchFamily="2" charset="-94"/>
                <a:cs typeface="Poppins ExtraLight" panose="00000300000000000000" pitchFamily="2" charset="-94"/>
              </a:rPr>
              <a:t>BAŞVURU</a:t>
            </a:r>
            <a:r>
              <a:rPr lang="tr-TR" sz="3000" dirty="0">
                <a:ln>
                  <a:solidFill>
                    <a:srgbClr val="0054C5"/>
                  </a:solidFill>
                </a:ln>
                <a:solidFill>
                  <a:srgbClr val="0054C5"/>
                </a:solidFill>
                <a:latin typeface="Poppins Bold" panose="00000800000000000000" pitchFamily="2" charset="-94"/>
                <a:cs typeface="Poppins Bold" panose="00000800000000000000" pitchFamily="2" charset="-94"/>
              </a:rPr>
              <a:t> SÜRECİ</a:t>
            </a:r>
          </a:p>
        </p:txBody>
      </p:sp>
      <p:grpSp>
        <p:nvGrpSpPr>
          <p:cNvPr id="24" name="Group 33"/>
          <p:cNvGrpSpPr/>
          <p:nvPr/>
        </p:nvGrpSpPr>
        <p:grpSpPr>
          <a:xfrm>
            <a:off x="1293822" y="1753933"/>
            <a:ext cx="1362561" cy="1362561"/>
            <a:chOff x="0" y="0"/>
            <a:chExt cx="812800" cy="812800"/>
          </a:xfrm>
        </p:grpSpPr>
        <p:sp>
          <p:nvSpPr>
            <p:cNvPr id="25"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26" name="TextBox 3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sz="3000"/>
            </a:p>
          </p:txBody>
        </p:sp>
      </p:grpSp>
    </p:spTree>
    <p:extLst>
      <p:ext uri="{BB962C8B-B14F-4D97-AF65-F5344CB8AC3E}">
        <p14:creationId xmlns:p14="http://schemas.microsoft.com/office/powerpoint/2010/main" val="2620677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8282583" cy="10287000"/>
          </a:xfrm>
          <a:prstGeom prst="rect">
            <a:avLst/>
          </a:prstGeom>
        </p:spPr>
      </p:pic>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3" y="3771900"/>
            <a:ext cx="2871411" cy="3171465"/>
          </a:xfrm>
          <a:prstGeom prst="rect">
            <a:avLst/>
          </a:prstGeom>
        </p:spPr>
      </p:pic>
      <p:graphicFrame>
        <p:nvGraphicFramePr>
          <p:cNvPr id="20" name="object 26"/>
          <p:cNvGraphicFramePr>
            <a:graphicFrameLocks noGrp="1"/>
          </p:cNvGraphicFramePr>
          <p:nvPr>
            <p:extLst>
              <p:ext uri="{D42A27DB-BD31-4B8C-83A1-F6EECF244321}">
                <p14:modId xmlns:p14="http://schemas.microsoft.com/office/powerpoint/2010/main" val="3883416212"/>
              </p:ext>
            </p:extLst>
          </p:nvPr>
        </p:nvGraphicFramePr>
        <p:xfrm>
          <a:off x="4074087" y="1866900"/>
          <a:ext cx="11096001" cy="7764080"/>
        </p:xfrm>
        <a:graphic>
          <a:graphicData uri="http://schemas.openxmlformats.org/drawingml/2006/table">
            <a:tbl>
              <a:tblPr firstRow="1" bandRow="1">
                <a:tableStyleId>{2D5ABB26-0587-4C30-8999-92F81FD0307C}</a:tableStyleId>
              </a:tblPr>
              <a:tblGrid>
                <a:gridCol w="2033472">
                  <a:extLst>
                    <a:ext uri="{9D8B030D-6E8A-4147-A177-3AD203B41FA5}">
                      <a16:colId xmlns:a16="http://schemas.microsoft.com/office/drawing/2014/main" val="20000"/>
                    </a:ext>
                  </a:extLst>
                </a:gridCol>
                <a:gridCol w="906521">
                  <a:extLst>
                    <a:ext uri="{9D8B030D-6E8A-4147-A177-3AD203B41FA5}">
                      <a16:colId xmlns:a16="http://schemas.microsoft.com/office/drawing/2014/main" val="20001"/>
                    </a:ext>
                  </a:extLst>
                </a:gridCol>
                <a:gridCol w="2064771">
                  <a:extLst>
                    <a:ext uri="{9D8B030D-6E8A-4147-A177-3AD203B41FA5}">
                      <a16:colId xmlns:a16="http://schemas.microsoft.com/office/drawing/2014/main" val="20002"/>
                    </a:ext>
                  </a:extLst>
                </a:gridCol>
                <a:gridCol w="2479440">
                  <a:extLst>
                    <a:ext uri="{9D8B030D-6E8A-4147-A177-3AD203B41FA5}">
                      <a16:colId xmlns:a16="http://schemas.microsoft.com/office/drawing/2014/main" val="20003"/>
                    </a:ext>
                  </a:extLst>
                </a:gridCol>
                <a:gridCol w="3611797">
                  <a:extLst>
                    <a:ext uri="{9D8B030D-6E8A-4147-A177-3AD203B41FA5}">
                      <a16:colId xmlns:a16="http://schemas.microsoft.com/office/drawing/2014/main" val="20004"/>
                    </a:ext>
                  </a:extLst>
                </a:gridCol>
              </a:tblGrid>
              <a:tr h="684120">
                <a:tc gridSpan="4">
                  <a:txBody>
                    <a:bodyPr/>
                    <a:lstStyle/>
                    <a:p>
                      <a:pPr algn="ctr">
                        <a:lnSpc>
                          <a:spcPct val="100000"/>
                        </a:lnSpc>
                        <a:spcBef>
                          <a:spcPts val="1120"/>
                        </a:spcBef>
                      </a:pPr>
                      <a:r>
                        <a:rPr sz="2400" b="1" spc="-10" dirty="0">
                          <a:solidFill>
                            <a:srgbClr val="0B54C5"/>
                          </a:solidFill>
                          <a:latin typeface="+mj-lt"/>
                          <a:cs typeface="Times New Roman"/>
                        </a:rPr>
                        <a:t>DESTEKLER</a:t>
                      </a:r>
                      <a:endParaRPr sz="2400" dirty="0">
                        <a:solidFill>
                          <a:srgbClr val="0B54C5"/>
                        </a:solidFill>
                        <a:latin typeface="+mj-lt"/>
                        <a:cs typeface="Times New Roman"/>
                      </a:endParaRPr>
                    </a:p>
                  </a:txBody>
                  <a:tcPr marL="0" marR="0" marT="14224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160"/>
                        </a:spcBef>
                      </a:pPr>
                      <a:r>
                        <a:rPr lang="tr-TR" sz="2400" b="1" dirty="0">
                          <a:solidFill>
                            <a:srgbClr val="0B54C5"/>
                          </a:solidFill>
                          <a:latin typeface="+mj-lt"/>
                          <a:cs typeface="Times New Roman"/>
                        </a:rPr>
                        <a:t>SÜRE | ORAN | ÜST LİMİTLER</a:t>
                      </a:r>
                      <a:endParaRPr sz="2400" dirty="0">
                        <a:solidFill>
                          <a:srgbClr val="0B54C5"/>
                        </a:solidFill>
                        <a:latin typeface="+mj-lt"/>
                        <a:cs typeface="Times New Roman"/>
                      </a:endParaRPr>
                    </a:p>
                  </a:txBody>
                  <a:tcPr marL="0" marR="0" marT="2032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0"/>
                  </a:ext>
                </a:extLst>
              </a:tr>
              <a:tr h="386572">
                <a:tc gridSpan="4">
                  <a:txBody>
                    <a:bodyPr/>
                    <a:lstStyle/>
                    <a:p>
                      <a:pPr marL="52069">
                        <a:lnSpc>
                          <a:spcPct val="100000"/>
                        </a:lnSpc>
                        <a:spcBef>
                          <a:spcPts val="220"/>
                        </a:spcBef>
                      </a:pPr>
                      <a:r>
                        <a:rPr sz="1800" b="0" dirty="0">
                          <a:latin typeface="+mj-lt"/>
                          <a:cs typeface="Times New Roman"/>
                        </a:rPr>
                        <a:t>KDV</a:t>
                      </a:r>
                      <a:r>
                        <a:rPr sz="1800" b="0" spc="-50" dirty="0">
                          <a:latin typeface="+mj-lt"/>
                          <a:cs typeface="Times New Roman"/>
                        </a:rPr>
                        <a:t> </a:t>
                      </a:r>
                      <a:r>
                        <a:rPr sz="1800" b="0" spc="-10" dirty="0">
                          <a:latin typeface="+mj-lt"/>
                          <a:cs typeface="Times New Roman"/>
                        </a:rPr>
                        <a:t>İstisnası</a:t>
                      </a:r>
                      <a:endParaRPr sz="1800" b="0" dirty="0">
                        <a:latin typeface="+mj-lt"/>
                        <a:cs typeface="Times New Roman"/>
                      </a:endParaRPr>
                    </a:p>
                  </a:txBody>
                  <a:tcPr marL="0" marR="0" marT="2794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a:lnSpc>
                          <a:spcPct val="100000"/>
                        </a:lnSpc>
                        <a:spcBef>
                          <a:spcPts val="195"/>
                        </a:spcBef>
                      </a:pPr>
                      <a:r>
                        <a:rPr sz="1800" spc="-50" dirty="0">
                          <a:latin typeface="Wingdings" panose="05000000000000000000" pitchFamily="2" charset="2"/>
                          <a:cs typeface="Wingdings"/>
                        </a:rPr>
                        <a:t></a:t>
                      </a:r>
                      <a:endParaRPr sz="1800" dirty="0">
                        <a:latin typeface="Wingdings" panose="05000000000000000000" pitchFamily="2" charset="2"/>
                        <a:cs typeface="Wingdings"/>
                      </a:endParaRPr>
                    </a:p>
                  </a:txBody>
                  <a:tcPr marL="0" marR="0" marT="2476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1"/>
                  </a:ext>
                </a:extLst>
              </a:tr>
              <a:tr h="345669">
                <a:tc gridSpan="4">
                  <a:txBody>
                    <a:bodyPr/>
                    <a:lstStyle/>
                    <a:p>
                      <a:pPr marL="52069">
                        <a:lnSpc>
                          <a:spcPct val="100000"/>
                        </a:lnSpc>
                        <a:spcBef>
                          <a:spcPts val="90"/>
                        </a:spcBef>
                      </a:pPr>
                      <a:r>
                        <a:rPr sz="1800" b="0" dirty="0">
                          <a:latin typeface="+mj-lt"/>
                          <a:cs typeface="Times New Roman"/>
                        </a:rPr>
                        <a:t>Gümrük</a:t>
                      </a:r>
                      <a:r>
                        <a:rPr sz="1800" b="0" spc="-60" dirty="0">
                          <a:latin typeface="+mj-lt"/>
                          <a:cs typeface="Times New Roman"/>
                        </a:rPr>
                        <a:t> </a:t>
                      </a:r>
                      <a:r>
                        <a:rPr sz="1800" b="0" spc="-20" dirty="0">
                          <a:latin typeface="+mj-lt"/>
                          <a:cs typeface="Times New Roman"/>
                        </a:rPr>
                        <a:t>Vergisi</a:t>
                      </a:r>
                      <a:r>
                        <a:rPr sz="1800" b="0" spc="-65" dirty="0">
                          <a:latin typeface="+mj-lt"/>
                          <a:cs typeface="Times New Roman"/>
                        </a:rPr>
                        <a:t> </a:t>
                      </a:r>
                      <a:r>
                        <a:rPr sz="1800" b="0" spc="-10" dirty="0">
                          <a:latin typeface="+mj-lt"/>
                          <a:cs typeface="Times New Roman"/>
                        </a:rPr>
                        <a:t>Muafiyeti</a:t>
                      </a:r>
                      <a:endParaRPr sz="1800" b="0" dirty="0">
                        <a:latin typeface="+mj-lt"/>
                        <a:cs typeface="Times New Roman"/>
                      </a:endParaRPr>
                    </a:p>
                  </a:txBody>
                  <a:tcPr marL="0" marR="0" marT="1143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a:lnSpc>
                          <a:spcPct val="100000"/>
                        </a:lnSpc>
                        <a:spcBef>
                          <a:spcPts val="70"/>
                        </a:spcBef>
                      </a:pPr>
                      <a:r>
                        <a:rPr sz="1800" spc="-50" dirty="0">
                          <a:latin typeface="Wingdings" panose="05000000000000000000" pitchFamily="2" charset="2"/>
                          <a:cs typeface="Wingdings"/>
                        </a:rPr>
                        <a:t></a:t>
                      </a:r>
                      <a:endParaRPr sz="1800" dirty="0">
                        <a:latin typeface="Wingdings" panose="05000000000000000000" pitchFamily="2" charset="2"/>
                        <a:cs typeface="Wingdings"/>
                      </a:endParaRPr>
                    </a:p>
                  </a:txBody>
                  <a:tcPr marL="0" marR="0" marT="889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2"/>
                  </a:ext>
                </a:extLst>
              </a:tr>
              <a:tr h="490834">
                <a:tc rowSpan="2" gridSpan="3">
                  <a:txBody>
                    <a:bodyPr/>
                    <a:lstStyle/>
                    <a:p>
                      <a:pPr>
                        <a:lnSpc>
                          <a:spcPct val="100000"/>
                        </a:lnSpc>
                        <a:spcBef>
                          <a:spcPts val="345"/>
                        </a:spcBef>
                      </a:pPr>
                      <a:endParaRPr sz="1800" b="0" dirty="0">
                        <a:latin typeface="+mj-lt"/>
                        <a:cs typeface="Times New Roman"/>
                      </a:endParaRPr>
                    </a:p>
                    <a:p>
                      <a:pPr marL="52069">
                        <a:lnSpc>
                          <a:spcPct val="100000"/>
                        </a:lnSpc>
                      </a:pPr>
                      <a:r>
                        <a:rPr sz="1800" b="0" spc="-20" dirty="0">
                          <a:latin typeface="+mj-lt"/>
                          <a:cs typeface="Times New Roman"/>
                        </a:rPr>
                        <a:t>Vergi</a:t>
                      </a:r>
                      <a:r>
                        <a:rPr sz="1800" b="0" spc="-65" dirty="0">
                          <a:latin typeface="+mj-lt"/>
                          <a:cs typeface="Times New Roman"/>
                        </a:rPr>
                        <a:t> </a:t>
                      </a:r>
                      <a:r>
                        <a:rPr sz="1800" b="0" spc="-10" dirty="0">
                          <a:latin typeface="+mj-lt"/>
                          <a:cs typeface="Times New Roman"/>
                        </a:rPr>
                        <a:t>İndirimi</a:t>
                      </a:r>
                      <a:endParaRPr sz="1800" b="0" dirty="0">
                        <a:latin typeface="+mj-lt"/>
                        <a:cs typeface="Times New Roman"/>
                      </a:endParaRPr>
                    </a:p>
                  </a:txBody>
                  <a:tcPr marL="0" marR="0" marT="4381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rowSpan="2" hMerge="1">
                  <a:txBody>
                    <a:bodyPr/>
                    <a:lstStyle/>
                    <a:p>
                      <a:endParaRPr/>
                    </a:p>
                  </a:txBody>
                  <a:tcPr marL="0" marR="0" marT="0" marB="0"/>
                </a:tc>
                <a:tc rowSpan="2" hMerge="1">
                  <a:txBody>
                    <a:bodyPr/>
                    <a:lstStyle/>
                    <a:p>
                      <a:endParaRPr/>
                    </a:p>
                  </a:txBody>
                  <a:tcPr marL="0" marR="0" marT="0" marB="0"/>
                </a:tc>
                <a:tc>
                  <a:txBody>
                    <a:bodyPr/>
                    <a:lstStyle/>
                    <a:p>
                      <a:pPr marL="46990" algn="ctr">
                        <a:lnSpc>
                          <a:spcPct val="100000"/>
                        </a:lnSpc>
                        <a:spcBef>
                          <a:spcPts val="545"/>
                        </a:spcBef>
                      </a:pPr>
                      <a:r>
                        <a:rPr sz="1800" b="0" spc="-25" dirty="0">
                          <a:latin typeface="+mj-lt"/>
                          <a:cs typeface="Times New Roman"/>
                        </a:rPr>
                        <a:t>Yatırıma</a:t>
                      </a:r>
                      <a:r>
                        <a:rPr sz="1800" b="0" spc="-20" dirty="0">
                          <a:latin typeface="+mj-lt"/>
                          <a:cs typeface="Times New Roman"/>
                        </a:rPr>
                        <a:t> </a:t>
                      </a:r>
                      <a:r>
                        <a:rPr sz="1800" b="0" dirty="0">
                          <a:latin typeface="+mj-lt"/>
                          <a:cs typeface="Times New Roman"/>
                        </a:rPr>
                        <a:t>Katkı</a:t>
                      </a:r>
                      <a:r>
                        <a:rPr sz="1800" b="0" spc="-25" dirty="0">
                          <a:latin typeface="+mj-lt"/>
                          <a:cs typeface="Times New Roman"/>
                        </a:rPr>
                        <a:t> </a:t>
                      </a:r>
                      <a:r>
                        <a:rPr sz="1800" b="0" dirty="0">
                          <a:latin typeface="+mj-lt"/>
                          <a:cs typeface="Times New Roman"/>
                        </a:rPr>
                        <a:t>Oranı</a:t>
                      </a:r>
                      <a:r>
                        <a:rPr sz="1800" b="0" spc="-45" dirty="0">
                          <a:latin typeface="+mj-lt"/>
                          <a:cs typeface="Times New Roman"/>
                        </a:rPr>
                        <a:t> </a:t>
                      </a:r>
                      <a:r>
                        <a:rPr sz="1800" b="0" spc="-25" dirty="0">
                          <a:latin typeface="+mj-lt"/>
                          <a:cs typeface="Times New Roman"/>
                        </a:rPr>
                        <a:t>(%)</a:t>
                      </a:r>
                      <a:endParaRPr sz="1800" b="0">
                        <a:latin typeface="+mj-lt"/>
                        <a:cs typeface="Times New Roman"/>
                      </a:endParaRPr>
                    </a:p>
                  </a:txBody>
                  <a:tcPr marL="0" marR="0" marT="6921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marL="1905" algn="ctr">
                        <a:lnSpc>
                          <a:spcPct val="100000"/>
                        </a:lnSpc>
                        <a:spcBef>
                          <a:spcPts val="525"/>
                        </a:spcBef>
                      </a:pPr>
                      <a:r>
                        <a:rPr sz="1800" b="1" spc="-25" dirty="0">
                          <a:latin typeface="Poppins" panose="00000500000000000000" pitchFamily="2" charset="-94"/>
                          <a:cs typeface="Poppins" panose="00000500000000000000" pitchFamily="2" charset="-94"/>
                        </a:rPr>
                        <a:t>50</a:t>
                      </a:r>
                      <a:endParaRPr sz="1800" b="1" dirty="0">
                        <a:latin typeface="Poppins" panose="00000500000000000000" pitchFamily="2" charset="-94"/>
                        <a:cs typeface="Poppins" panose="00000500000000000000" pitchFamily="2" charset="-94"/>
                      </a:endParaRPr>
                    </a:p>
                  </a:txBody>
                  <a:tcPr marL="0" marR="0" marT="6667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3"/>
                  </a:ext>
                </a:extLst>
              </a:tr>
              <a:tr h="526122">
                <a:tc gridSpan="3" vMerge="1">
                  <a:txBody>
                    <a:bodyPr/>
                    <a:lstStyle/>
                    <a:p>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a:txBody>
                    <a:bodyPr/>
                    <a:lstStyle/>
                    <a:p>
                      <a:pPr marL="47625" algn="ctr">
                        <a:lnSpc>
                          <a:spcPct val="100000"/>
                        </a:lnSpc>
                        <a:spcBef>
                          <a:spcPts val="655"/>
                        </a:spcBef>
                      </a:pPr>
                      <a:r>
                        <a:rPr sz="1800" b="0" spc="-20" dirty="0">
                          <a:latin typeface="+mj-lt"/>
                          <a:cs typeface="Times New Roman"/>
                        </a:rPr>
                        <a:t>Vergi</a:t>
                      </a:r>
                      <a:r>
                        <a:rPr sz="1800" b="0" spc="-50" dirty="0">
                          <a:latin typeface="+mj-lt"/>
                          <a:cs typeface="Times New Roman"/>
                        </a:rPr>
                        <a:t> </a:t>
                      </a:r>
                      <a:r>
                        <a:rPr sz="1800" b="0" dirty="0">
                          <a:latin typeface="+mj-lt"/>
                          <a:cs typeface="Times New Roman"/>
                        </a:rPr>
                        <a:t>İndirim</a:t>
                      </a:r>
                      <a:r>
                        <a:rPr sz="1800" b="0" spc="-40" dirty="0">
                          <a:latin typeface="+mj-lt"/>
                          <a:cs typeface="Times New Roman"/>
                        </a:rPr>
                        <a:t> </a:t>
                      </a:r>
                      <a:r>
                        <a:rPr sz="1800" b="0" dirty="0">
                          <a:latin typeface="+mj-lt"/>
                          <a:cs typeface="Times New Roman"/>
                        </a:rPr>
                        <a:t>Oranı</a:t>
                      </a:r>
                      <a:r>
                        <a:rPr sz="1800" b="0" spc="-40" dirty="0">
                          <a:latin typeface="+mj-lt"/>
                          <a:cs typeface="Times New Roman"/>
                        </a:rPr>
                        <a:t> </a:t>
                      </a:r>
                      <a:r>
                        <a:rPr sz="1800" b="0" spc="-25" dirty="0">
                          <a:latin typeface="+mj-lt"/>
                          <a:cs typeface="Times New Roman"/>
                        </a:rPr>
                        <a:t>(%)</a:t>
                      </a:r>
                      <a:endParaRPr sz="1800" b="0">
                        <a:latin typeface="+mj-lt"/>
                        <a:cs typeface="Times New Roman"/>
                      </a:endParaRPr>
                    </a:p>
                  </a:txBody>
                  <a:tcPr marL="0" marR="0" marT="8318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marL="1905" algn="ctr">
                        <a:lnSpc>
                          <a:spcPct val="100000"/>
                        </a:lnSpc>
                        <a:spcBef>
                          <a:spcPts val="635"/>
                        </a:spcBef>
                      </a:pPr>
                      <a:r>
                        <a:rPr sz="1800" b="1" spc="-25" dirty="0">
                          <a:latin typeface="Poppins" panose="00000500000000000000" pitchFamily="2" charset="-94"/>
                          <a:cs typeface="Poppins" panose="00000500000000000000" pitchFamily="2" charset="-94"/>
                        </a:rPr>
                        <a:t>60</a:t>
                      </a:r>
                      <a:endParaRPr sz="1800" b="1" dirty="0">
                        <a:latin typeface="Poppins" panose="00000500000000000000" pitchFamily="2" charset="-94"/>
                        <a:cs typeface="Poppins" panose="00000500000000000000" pitchFamily="2" charset="-94"/>
                      </a:endParaRPr>
                    </a:p>
                  </a:txBody>
                  <a:tcPr marL="0" marR="0" marT="8064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4"/>
                  </a:ext>
                </a:extLst>
              </a:tr>
              <a:tr h="684120">
                <a:tc gridSpan="4">
                  <a:txBody>
                    <a:bodyPr/>
                    <a:lstStyle/>
                    <a:p>
                      <a:pPr marL="52069">
                        <a:lnSpc>
                          <a:spcPct val="100000"/>
                        </a:lnSpc>
                        <a:spcBef>
                          <a:spcPts val="1150"/>
                        </a:spcBef>
                      </a:pPr>
                      <a:r>
                        <a:rPr sz="1800" b="0" dirty="0">
                          <a:latin typeface="+mj-lt"/>
                          <a:cs typeface="Times New Roman"/>
                        </a:rPr>
                        <a:t>Sigorta</a:t>
                      </a:r>
                      <a:r>
                        <a:rPr sz="1800" b="0" spc="-65" dirty="0">
                          <a:latin typeface="+mj-lt"/>
                          <a:cs typeface="Times New Roman"/>
                        </a:rPr>
                        <a:t> </a:t>
                      </a:r>
                      <a:r>
                        <a:rPr sz="1800" b="0" dirty="0">
                          <a:latin typeface="+mj-lt"/>
                          <a:cs typeface="Times New Roman"/>
                        </a:rPr>
                        <a:t>Primi</a:t>
                      </a:r>
                      <a:r>
                        <a:rPr sz="1800" b="0" spc="-35" dirty="0">
                          <a:latin typeface="+mj-lt"/>
                          <a:cs typeface="Times New Roman"/>
                        </a:rPr>
                        <a:t> </a:t>
                      </a:r>
                      <a:r>
                        <a:rPr sz="1800" b="0" dirty="0">
                          <a:latin typeface="+mj-lt"/>
                          <a:cs typeface="Times New Roman"/>
                        </a:rPr>
                        <a:t>İşveren</a:t>
                      </a:r>
                      <a:r>
                        <a:rPr sz="1800" b="0" spc="-60" dirty="0">
                          <a:latin typeface="+mj-lt"/>
                          <a:cs typeface="Times New Roman"/>
                        </a:rPr>
                        <a:t> </a:t>
                      </a:r>
                      <a:r>
                        <a:rPr sz="1800" b="0" dirty="0">
                          <a:latin typeface="+mj-lt"/>
                          <a:cs typeface="Times New Roman"/>
                        </a:rPr>
                        <a:t>Hissesi</a:t>
                      </a:r>
                      <a:r>
                        <a:rPr sz="1800" b="0" spc="-45" dirty="0">
                          <a:latin typeface="+mj-lt"/>
                          <a:cs typeface="Times New Roman"/>
                        </a:rPr>
                        <a:t> </a:t>
                      </a:r>
                      <a:r>
                        <a:rPr sz="1800" b="0" spc="-10" dirty="0">
                          <a:latin typeface="+mj-lt"/>
                          <a:cs typeface="Times New Roman"/>
                        </a:rPr>
                        <a:t>Desteği</a:t>
                      </a:r>
                      <a:endParaRPr sz="1800" b="0" dirty="0">
                        <a:latin typeface="+mj-lt"/>
                        <a:cs typeface="Times New Roman"/>
                      </a:endParaRPr>
                    </a:p>
                  </a:txBody>
                  <a:tcPr marL="0" marR="0" marT="14605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165"/>
                        </a:spcBef>
                      </a:pPr>
                      <a:r>
                        <a:rPr sz="1800" b="1" dirty="0">
                          <a:latin typeface="Poppins" panose="00000500000000000000" pitchFamily="2" charset="-94"/>
                          <a:cs typeface="Poppins" panose="00000500000000000000" pitchFamily="2" charset="-94"/>
                        </a:rPr>
                        <a:t>8</a:t>
                      </a:r>
                      <a:r>
                        <a:rPr sz="1800" b="1" spc="-70" dirty="0">
                          <a:latin typeface="Poppins" panose="00000500000000000000" pitchFamily="2" charset="-94"/>
                          <a:cs typeface="Poppins" panose="00000500000000000000" pitchFamily="2" charset="-94"/>
                        </a:rPr>
                        <a:t> </a:t>
                      </a:r>
                      <a:r>
                        <a:rPr sz="1800" b="1" spc="-25" dirty="0">
                          <a:latin typeface="Poppins" panose="00000500000000000000" pitchFamily="2" charset="-94"/>
                          <a:cs typeface="Poppins" panose="00000500000000000000" pitchFamily="2" charset="-94"/>
                        </a:rPr>
                        <a:t>Yıl</a:t>
                      </a:r>
                      <a:endParaRPr sz="1800" b="1" dirty="0">
                        <a:latin typeface="Poppins" panose="00000500000000000000" pitchFamily="2" charset="-94"/>
                        <a:cs typeface="Poppins" panose="00000500000000000000" pitchFamily="2" charset="-94"/>
                      </a:endParaRPr>
                    </a:p>
                    <a:p>
                      <a:pPr algn="ctr">
                        <a:lnSpc>
                          <a:spcPct val="100000"/>
                        </a:lnSpc>
                      </a:pPr>
                      <a:r>
                        <a:rPr sz="1800" b="1" dirty="0">
                          <a:latin typeface="Poppins" panose="00000500000000000000" pitchFamily="2" charset="-94"/>
                          <a:cs typeface="Poppins" panose="00000500000000000000" pitchFamily="2" charset="-94"/>
                        </a:rPr>
                        <a:t>(6.</a:t>
                      </a:r>
                      <a:r>
                        <a:rPr sz="1800" b="1" spc="-20"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Bölgede</a:t>
                      </a:r>
                      <a:r>
                        <a:rPr sz="1800" b="1" spc="-20"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12</a:t>
                      </a:r>
                      <a:r>
                        <a:rPr sz="1800" b="1" spc="-90" dirty="0">
                          <a:latin typeface="Poppins" panose="00000500000000000000" pitchFamily="2" charset="-94"/>
                          <a:cs typeface="Poppins" panose="00000500000000000000" pitchFamily="2" charset="-94"/>
                        </a:rPr>
                        <a:t> </a:t>
                      </a:r>
                      <a:r>
                        <a:rPr sz="1800" b="1" spc="-20" dirty="0">
                          <a:latin typeface="Poppins" panose="00000500000000000000" pitchFamily="2" charset="-94"/>
                          <a:cs typeface="Poppins" panose="00000500000000000000" pitchFamily="2" charset="-94"/>
                        </a:rPr>
                        <a:t>Yıl)</a:t>
                      </a:r>
                      <a:endParaRPr sz="1800" b="1" dirty="0">
                        <a:latin typeface="Poppins" panose="00000500000000000000" pitchFamily="2" charset="-94"/>
                        <a:cs typeface="Poppins" panose="00000500000000000000" pitchFamily="2" charset="-94"/>
                      </a:endParaRPr>
                    </a:p>
                  </a:txBody>
                  <a:tcPr marL="0" marR="0" marT="2095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5"/>
                  </a:ext>
                </a:extLst>
              </a:tr>
              <a:tr h="684120">
                <a:tc gridSpan="4">
                  <a:txBody>
                    <a:bodyPr/>
                    <a:lstStyle/>
                    <a:p>
                      <a:pPr marL="52069">
                        <a:lnSpc>
                          <a:spcPct val="100000"/>
                        </a:lnSpc>
                        <a:spcBef>
                          <a:spcPts val="1150"/>
                        </a:spcBef>
                      </a:pPr>
                      <a:r>
                        <a:rPr sz="1800" b="0" dirty="0">
                          <a:latin typeface="+mj-lt"/>
                          <a:cs typeface="Times New Roman"/>
                        </a:rPr>
                        <a:t>Sigorta</a:t>
                      </a:r>
                      <a:r>
                        <a:rPr sz="1800" b="0" spc="-50" dirty="0">
                          <a:latin typeface="+mj-lt"/>
                          <a:cs typeface="Times New Roman"/>
                        </a:rPr>
                        <a:t> </a:t>
                      </a:r>
                      <a:r>
                        <a:rPr sz="1800" b="0" dirty="0">
                          <a:latin typeface="+mj-lt"/>
                          <a:cs typeface="Times New Roman"/>
                        </a:rPr>
                        <a:t>Primi</a:t>
                      </a:r>
                      <a:r>
                        <a:rPr sz="1800" b="0" spc="-20" dirty="0">
                          <a:latin typeface="+mj-lt"/>
                          <a:cs typeface="Times New Roman"/>
                        </a:rPr>
                        <a:t> </a:t>
                      </a:r>
                      <a:r>
                        <a:rPr sz="1800" b="0" dirty="0">
                          <a:latin typeface="+mj-lt"/>
                          <a:cs typeface="Times New Roman"/>
                        </a:rPr>
                        <a:t>İşçi</a:t>
                      </a:r>
                      <a:r>
                        <a:rPr sz="1800" b="0" spc="-35" dirty="0">
                          <a:latin typeface="+mj-lt"/>
                          <a:cs typeface="Times New Roman"/>
                        </a:rPr>
                        <a:t> </a:t>
                      </a:r>
                      <a:r>
                        <a:rPr sz="1800" b="0" dirty="0">
                          <a:latin typeface="+mj-lt"/>
                          <a:cs typeface="Times New Roman"/>
                        </a:rPr>
                        <a:t>Hissesi</a:t>
                      </a:r>
                      <a:r>
                        <a:rPr sz="1800" b="0" spc="-30" dirty="0">
                          <a:latin typeface="+mj-lt"/>
                          <a:cs typeface="Times New Roman"/>
                        </a:rPr>
                        <a:t> </a:t>
                      </a:r>
                      <a:r>
                        <a:rPr sz="1800" b="0" spc="-10" dirty="0">
                          <a:latin typeface="+mj-lt"/>
                          <a:cs typeface="Times New Roman"/>
                        </a:rPr>
                        <a:t>Desteği</a:t>
                      </a:r>
                      <a:endParaRPr sz="1800" b="0" dirty="0">
                        <a:latin typeface="+mj-lt"/>
                        <a:cs typeface="Times New Roman"/>
                      </a:endParaRPr>
                    </a:p>
                  </a:txBody>
                  <a:tcPr marL="0" marR="0" marT="14605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1125"/>
                        </a:spcBef>
                      </a:pPr>
                      <a:r>
                        <a:rPr sz="1800" b="1" spc="-25" dirty="0">
                          <a:latin typeface="Poppins" panose="00000500000000000000" pitchFamily="2" charset="-94"/>
                          <a:cs typeface="Poppins" panose="00000500000000000000" pitchFamily="2" charset="-94"/>
                        </a:rPr>
                        <a:t>Yalnızca</a:t>
                      </a:r>
                      <a:r>
                        <a:rPr sz="1800" b="1" spc="-15"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6.</a:t>
                      </a:r>
                      <a:r>
                        <a:rPr sz="1800" b="1" spc="-30"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Bölgede</a:t>
                      </a:r>
                      <a:r>
                        <a:rPr sz="1800" b="1" spc="-35"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geçerli 10</a:t>
                      </a:r>
                      <a:r>
                        <a:rPr sz="1800" b="1" spc="-45" dirty="0">
                          <a:latin typeface="Poppins" panose="00000500000000000000" pitchFamily="2" charset="-94"/>
                          <a:cs typeface="Poppins" panose="00000500000000000000" pitchFamily="2" charset="-94"/>
                        </a:rPr>
                        <a:t> </a:t>
                      </a:r>
                      <a:r>
                        <a:rPr sz="1800" b="1" spc="-25" dirty="0">
                          <a:latin typeface="Poppins" panose="00000500000000000000" pitchFamily="2" charset="-94"/>
                          <a:cs typeface="Poppins" panose="00000500000000000000" pitchFamily="2" charset="-94"/>
                        </a:rPr>
                        <a:t>yıl</a:t>
                      </a:r>
                      <a:endParaRPr sz="1800" b="1" dirty="0">
                        <a:latin typeface="Poppins" panose="00000500000000000000" pitchFamily="2" charset="-94"/>
                        <a:cs typeface="Poppins" panose="00000500000000000000" pitchFamily="2" charset="-94"/>
                      </a:endParaRPr>
                    </a:p>
                  </a:txBody>
                  <a:tcPr marL="0" marR="0" marT="14287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6"/>
                  </a:ext>
                </a:extLst>
              </a:tr>
              <a:tr h="389780">
                <a:tc rowSpan="3" gridSpan="3">
                  <a:txBody>
                    <a:bodyPr/>
                    <a:lstStyle/>
                    <a:p>
                      <a:pPr>
                        <a:lnSpc>
                          <a:spcPct val="100000"/>
                        </a:lnSpc>
                        <a:spcBef>
                          <a:spcPts val="1635"/>
                        </a:spcBef>
                      </a:pPr>
                      <a:endParaRPr sz="1800" b="0" dirty="0">
                        <a:latin typeface="+mj-lt"/>
                        <a:cs typeface="Times New Roman"/>
                      </a:endParaRPr>
                    </a:p>
                    <a:p>
                      <a:pPr marL="52069">
                        <a:lnSpc>
                          <a:spcPct val="100000"/>
                        </a:lnSpc>
                        <a:spcBef>
                          <a:spcPts val="5"/>
                        </a:spcBef>
                      </a:pPr>
                      <a:r>
                        <a:rPr sz="1800" b="0" dirty="0">
                          <a:latin typeface="+mj-lt"/>
                          <a:cs typeface="Times New Roman"/>
                        </a:rPr>
                        <a:t>Faiz</a:t>
                      </a:r>
                      <a:r>
                        <a:rPr sz="1800" b="0" spc="-30" dirty="0">
                          <a:latin typeface="+mj-lt"/>
                          <a:cs typeface="Times New Roman"/>
                        </a:rPr>
                        <a:t> </a:t>
                      </a:r>
                      <a:r>
                        <a:rPr sz="1800" b="0" dirty="0">
                          <a:latin typeface="+mj-lt"/>
                          <a:cs typeface="Times New Roman"/>
                        </a:rPr>
                        <a:t>veya</a:t>
                      </a:r>
                      <a:r>
                        <a:rPr sz="1800" b="0" spc="-35" dirty="0">
                          <a:latin typeface="+mj-lt"/>
                          <a:cs typeface="Times New Roman"/>
                        </a:rPr>
                        <a:t> </a:t>
                      </a:r>
                      <a:r>
                        <a:rPr sz="1800" b="0" dirty="0">
                          <a:latin typeface="+mj-lt"/>
                          <a:cs typeface="Times New Roman"/>
                        </a:rPr>
                        <a:t>Kâr</a:t>
                      </a:r>
                      <a:r>
                        <a:rPr sz="1800" b="0" spc="-50" dirty="0">
                          <a:latin typeface="+mj-lt"/>
                          <a:cs typeface="Times New Roman"/>
                        </a:rPr>
                        <a:t> </a:t>
                      </a:r>
                      <a:r>
                        <a:rPr sz="1800" b="0" dirty="0">
                          <a:latin typeface="+mj-lt"/>
                          <a:cs typeface="Times New Roman"/>
                        </a:rPr>
                        <a:t>Payı</a:t>
                      </a:r>
                      <a:r>
                        <a:rPr sz="1800" b="0" spc="-35" dirty="0">
                          <a:latin typeface="+mj-lt"/>
                          <a:cs typeface="Times New Roman"/>
                        </a:rPr>
                        <a:t> </a:t>
                      </a:r>
                      <a:r>
                        <a:rPr sz="1800" b="0" spc="-10" dirty="0">
                          <a:latin typeface="+mj-lt"/>
                          <a:cs typeface="Times New Roman"/>
                        </a:rPr>
                        <a:t>Desteği</a:t>
                      </a:r>
                      <a:endParaRPr sz="1800" b="0" dirty="0">
                        <a:latin typeface="+mj-lt"/>
                        <a:cs typeface="Times New Roman"/>
                      </a:endParaRPr>
                    </a:p>
                  </a:txBody>
                  <a:tcPr marL="0" marR="0" marT="20764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noFill/>
                      <a:prstDash val="solid"/>
                      <a:round/>
                      <a:headEnd type="none" w="med" len="med"/>
                      <a:tailEnd type="none" w="med" len="med"/>
                    </a:lnB>
                  </a:tcPr>
                </a:tc>
                <a:tc rowSpan="3" hMerge="1">
                  <a:txBody>
                    <a:bodyPr/>
                    <a:lstStyle/>
                    <a:p>
                      <a:endParaRPr/>
                    </a:p>
                  </a:txBody>
                  <a:tcPr marL="0" marR="0" marT="0" marB="0"/>
                </a:tc>
                <a:tc rowSpan="3" hMerge="1">
                  <a:txBody>
                    <a:bodyPr/>
                    <a:lstStyle/>
                    <a:p>
                      <a:endParaRPr/>
                    </a:p>
                  </a:txBody>
                  <a:tcPr marL="0" marR="0" marT="0" marB="0"/>
                </a:tc>
                <a:tc>
                  <a:txBody>
                    <a:bodyPr/>
                    <a:lstStyle/>
                    <a:p>
                      <a:pPr marL="46355" algn="ctr">
                        <a:lnSpc>
                          <a:spcPct val="100000"/>
                        </a:lnSpc>
                        <a:spcBef>
                          <a:spcPts val="234"/>
                        </a:spcBef>
                      </a:pPr>
                      <a:r>
                        <a:rPr sz="1800" b="0" dirty="0">
                          <a:latin typeface="+mj-lt"/>
                          <a:cs typeface="Times New Roman"/>
                        </a:rPr>
                        <a:t>Destek</a:t>
                      </a:r>
                      <a:r>
                        <a:rPr sz="1800" b="0" spc="-60" dirty="0">
                          <a:latin typeface="+mj-lt"/>
                          <a:cs typeface="Times New Roman"/>
                        </a:rPr>
                        <a:t> </a:t>
                      </a:r>
                      <a:r>
                        <a:rPr sz="1800" b="0" spc="-10" dirty="0">
                          <a:latin typeface="+mj-lt"/>
                          <a:cs typeface="Times New Roman"/>
                        </a:rPr>
                        <a:t>Oranı*</a:t>
                      </a:r>
                      <a:endParaRPr sz="1800" b="0">
                        <a:latin typeface="+mj-lt"/>
                        <a:cs typeface="Times New Roman"/>
                      </a:endParaRPr>
                    </a:p>
                  </a:txBody>
                  <a:tcPr marL="0" marR="0" marT="29844"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marL="635" algn="ctr">
                        <a:lnSpc>
                          <a:spcPct val="100000"/>
                        </a:lnSpc>
                        <a:spcBef>
                          <a:spcPts val="209"/>
                        </a:spcBef>
                      </a:pPr>
                      <a:r>
                        <a:rPr sz="1800" b="1" spc="-25" dirty="0">
                          <a:latin typeface="Poppins" panose="00000500000000000000" pitchFamily="2" charset="-94"/>
                          <a:cs typeface="Poppins" panose="00000500000000000000" pitchFamily="2" charset="-94"/>
                        </a:rPr>
                        <a:t>%40</a:t>
                      </a:r>
                      <a:endParaRPr sz="1800" b="1" dirty="0">
                        <a:latin typeface="Poppins" panose="00000500000000000000" pitchFamily="2" charset="-94"/>
                        <a:cs typeface="Poppins" panose="00000500000000000000" pitchFamily="2" charset="-94"/>
                      </a:endParaRPr>
                    </a:p>
                  </a:txBody>
                  <a:tcPr marL="0" marR="0" marT="26669"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7"/>
                  </a:ext>
                </a:extLst>
              </a:tr>
              <a:tr h="562213">
                <a:tc gridSpan="3" vMerge="1">
                  <a:txBody>
                    <a:bodyPr/>
                    <a:lstStyle/>
                    <a:p>
                      <a:endParaRPr/>
                    </a:p>
                  </a:txBody>
                  <a:tcPr marL="0" marR="0" marT="207645" marB="0">
                    <a:lnL w="12700">
                      <a:solidFill>
                        <a:srgbClr val="000000"/>
                      </a:solidFill>
                      <a:prstDash val="solid"/>
                    </a:lnL>
                    <a:lnR w="12700">
                      <a:solidFill>
                        <a:srgbClr val="000000"/>
                      </a:solidFill>
                      <a:prstDash val="solid"/>
                    </a:lnR>
                    <a:lnT w="12700">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a:txBody>
                    <a:bodyPr/>
                    <a:lstStyle/>
                    <a:p>
                      <a:pPr marL="47625" algn="ctr">
                        <a:lnSpc>
                          <a:spcPct val="100000"/>
                        </a:lnSpc>
                        <a:spcBef>
                          <a:spcPts val="770"/>
                        </a:spcBef>
                      </a:pPr>
                      <a:r>
                        <a:rPr sz="1800" b="0" dirty="0">
                          <a:latin typeface="+mj-lt"/>
                          <a:cs typeface="Times New Roman"/>
                        </a:rPr>
                        <a:t>Azami</a:t>
                      </a:r>
                      <a:r>
                        <a:rPr sz="1800" b="0" spc="-50" dirty="0">
                          <a:latin typeface="+mj-lt"/>
                          <a:cs typeface="Times New Roman"/>
                        </a:rPr>
                        <a:t> </a:t>
                      </a:r>
                      <a:r>
                        <a:rPr sz="1800" b="0" dirty="0">
                          <a:latin typeface="+mj-lt"/>
                          <a:cs typeface="Times New Roman"/>
                        </a:rPr>
                        <a:t>Destek</a:t>
                      </a:r>
                      <a:r>
                        <a:rPr sz="1800" b="0" spc="-90" dirty="0">
                          <a:latin typeface="+mj-lt"/>
                          <a:cs typeface="Times New Roman"/>
                        </a:rPr>
                        <a:t> </a:t>
                      </a:r>
                      <a:r>
                        <a:rPr sz="1800" b="0" spc="-10" dirty="0">
                          <a:latin typeface="+mj-lt"/>
                          <a:cs typeface="Times New Roman"/>
                        </a:rPr>
                        <a:t>Tutarı</a:t>
                      </a:r>
                      <a:endParaRPr sz="1800" b="0">
                        <a:latin typeface="+mj-lt"/>
                        <a:cs typeface="Times New Roman"/>
                      </a:endParaRPr>
                    </a:p>
                  </a:txBody>
                  <a:tcPr marL="0" marR="0" marT="9779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algn="ctr">
                        <a:lnSpc>
                          <a:spcPct val="100000"/>
                        </a:lnSpc>
                        <a:spcBef>
                          <a:spcPts val="750"/>
                        </a:spcBef>
                      </a:pPr>
                      <a:r>
                        <a:rPr sz="1800" b="1" dirty="0">
                          <a:latin typeface="Poppins" panose="00000500000000000000" pitchFamily="2" charset="-94"/>
                          <a:cs typeface="Poppins" panose="00000500000000000000" pitchFamily="2" charset="-94"/>
                        </a:rPr>
                        <a:t>240</a:t>
                      </a:r>
                      <a:r>
                        <a:rPr sz="1800" b="1" spc="-35"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m</a:t>
                      </a:r>
                      <a:r>
                        <a:rPr sz="1800" b="1" spc="-35" dirty="0">
                          <a:latin typeface="Poppins" panose="00000500000000000000" pitchFamily="2" charset="-94"/>
                          <a:cs typeface="Poppins" panose="00000500000000000000" pitchFamily="2" charset="-94"/>
                        </a:rPr>
                        <a:t> </a:t>
                      </a:r>
                      <a:r>
                        <a:rPr sz="1800" b="1" spc="-25" dirty="0">
                          <a:latin typeface="Poppins" panose="00000500000000000000" pitchFamily="2" charset="-94"/>
                          <a:cs typeface="Poppins" panose="00000500000000000000" pitchFamily="2" charset="-94"/>
                        </a:rPr>
                        <a:t>TL</a:t>
                      </a:r>
                      <a:endParaRPr sz="1800" b="1" dirty="0">
                        <a:latin typeface="Poppins" panose="00000500000000000000" pitchFamily="2" charset="-94"/>
                        <a:cs typeface="Poppins" panose="00000500000000000000" pitchFamily="2" charset="-94"/>
                      </a:endParaRPr>
                    </a:p>
                  </a:txBody>
                  <a:tcPr marL="0" marR="0" marT="9525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8"/>
                  </a:ext>
                </a:extLst>
              </a:tr>
              <a:tr h="283111">
                <a:tc gridSpan="3" vMerge="1">
                  <a:txBody>
                    <a:bodyPr/>
                    <a:lstStyle/>
                    <a:p>
                      <a:endParaRPr/>
                    </a:p>
                  </a:txBody>
                  <a:tcPr marL="0" marR="0" marT="207645" marB="0">
                    <a:lnL w="12700">
                      <a:solidFill>
                        <a:srgbClr val="000000"/>
                      </a:solidFill>
                      <a:prstDash val="solid"/>
                    </a:lnL>
                    <a:lnR w="12700">
                      <a:solidFill>
                        <a:srgbClr val="000000"/>
                      </a:solidFill>
                      <a:prstDash val="solid"/>
                    </a:lnR>
                    <a:lnT w="12700">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tc rowSpan="2">
                  <a:txBody>
                    <a:bodyPr/>
                    <a:lstStyle/>
                    <a:p>
                      <a:pPr marL="423545">
                        <a:lnSpc>
                          <a:spcPct val="100000"/>
                        </a:lnSpc>
                        <a:spcBef>
                          <a:spcPts val="509"/>
                        </a:spcBef>
                      </a:pPr>
                      <a:r>
                        <a:rPr sz="1800" b="0" dirty="0">
                          <a:latin typeface="+mj-lt"/>
                          <a:cs typeface="Times New Roman"/>
                        </a:rPr>
                        <a:t>Azami</a:t>
                      </a:r>
                      <a:r>
                        <a:rPr sz="1800" b="0" spc="-45" dirty="0">
                          <a:latin typeface="+mj-lt"/>
                          <a:cs typeface="Times New Roman"/>
                        </a:rPr>
                        <a:t> </a:t>
                      </a:r>
                      <a:r>
                        <a:rPr sz="1800" b="0" dirty="0">
                          <a:latin typeface="+mj-lt"/>
                          <a:cs typeface="Times New Roman"/>
                        </a:rPr>
                        <a:t>Destek</a:t>
                      </a:r>
                      <a:r>
                        <a:rPr sz="1800" b="0" spc="-65" dirty="0">
                          <a:latin typeface="+mj-lt"/>
                          <a:cs typeface="Times New Roman"/>
                        </a:rPr>
                        <a:t> </a:t>
                      </a:r>
                      <a:r>
                        <a:rPr sz="1800" b="0" spc="-10" dirty="0">
                          <a:latin typeface="+mj-lt"/>
                          <a:cs typeface="Times New Roman"/>
                        </a:rPr>
                        <a:t>Oranı</a:t>
                      </a:r>
                      <a:endParaRPr sz="1800" b="0" dirty="0">
                        <a:latin typeface="+mj-lt"/>
                        <a:cs typeface="Times New Roman"/>
                      </a:endParaRPr>
                    </a:p>
                  </a:txBody>
                  <a:tcPr marL="0" marR="0" marT="64769"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rowSpan="2">
                  <a:txBody>
                    <a:bodyPr/>
                    <a:lstStyle/>
                    <a:p>
                      <a:pPr marL="1130935">
                        <a:lnSpc>
                          <a:spcPct val="100000"/>
                        </a:lnSpc>
                        <a:spcBef>
                          <a:spcPts val="484"/>
                        </a:spcBef>
                      </a:pPr>
                      <a:r>
                        <a:rPr sz="1800" b="1" spc="-20" dirty="0">
                          <a:latin typeface="Poppins" panose="00000500000000000000" pitchFamily="2" charset="-94"/>
                          <a:cs typeface="Poppins" panose="00000500000000000000" pitchFamily="2" charset="-94"/>
                        </a:rPr>
                        <a:t>Yatırımın</a:t>
                      </a:r>
                      <a:r>
                        <a:rPr sz="1800" b="1" spc="-50" dirty="0">
                          <a:latin typeface="Poppins" panose="00000500000000000000" pitchFamily="2" charset="-94"/>
                          <a:cs typeface="Poppins" panose="00000500000000000000" pitchFamily="2" charset="-94"/>
                        </a:rPr>
                        <a:t> </a:t>
                      </a:r>
                      <a:r>
                        <a:rPr sz="1800" b="1" spc="-10" dirty="0">
                          <a:latin typeface="Poppins" panose="00000500000000000000" pitchFamily="2" charset="-94"/>
                          <a:cs typeface="Poppins" panose="00000500000000000000" pitchFamily="2" charset="-94"/>
                        </a:rPr>
                        <a:t>%20’si</a:t>
                      </a:r>
                      <a:endParaRPr sz="1800" b="1" dirty="0">
                        <a:latin typeface="Poppins" panose="00000500000000000000" pitchFamily="2" charset="-94"/>
                        <a:cs typeface="Poppins" panose="00000500000000000000" pitchFamily="2" charset="-94"/>
                      </a:endParaRPr>
                    </a:p>
                  </a:txBody>
                  <a:tcPr marL="0" marR="0" marT="61594"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09"/>
                  </a:ext>
                </a:extLst>
              </a:tr>
              <a:tr h="194088">
                <a:tc>
                  <a:txBody>
                    <a:bodyPr/>
                    <a:lstStyle/>
                    <a:p>
                      <a:pPr>
                        <a:lnSpc>
                          <a:spcPct val="100000"/>
                        </a:lnSpc>
                      </a:pPr>
                      <a:endParaRPr sz="1800" b="0" dirty="0">
                        <a:latin typeface="+mj-lt"/>
                        <a:cs typeface="Times New Roman"/>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54C5"/>
                      </a:solidFill>
                      <a:prstDash val="solid"/>
                      <a:round/>
                      <a:headEnd type="none" w="med" len="med"/>
                      <a:tailEnd type="none" w="med" len="med"/>
                    </a:lnB>
                  </a:tcPr>
                </a:tc>
                <a:tc rowSpan="2">
                  <a:txBody>
                    <a:bodyPr/>
                    <a:lstStyle/>
                    <a:p>
                      <a:pPr marL="0" algn="ctr">
                        <a:lnSpc>
                          <a:spcPct val="100000"/>
                        </a:lnSpc>
                      </a:pPr>
                      <a:r>
                        <a:rPr lang="tr-TR" sz="1800" b="0" spc="-20" dirty="0">
                          <a:latin typeface="+mj-lt"/>
                          <a:cs typeface="Calibri"/>
                        </a:rPr>
                        <a:t>YA DA</a:t>
                      </a:r>
                      <a:endParaRPr sz="1800" b="0" dirty="0">
                        <a:latin typeface="+mj-lt"/>
                        <a:cs typeface="Calibri"/>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a:lnSpc>
                          <a:spcPct val="100000"/>
                        </a:lnSpc>
                      </a:pPr>
                      <a:endParaRPr sz="1800" b="0" dirty="0">
                        <a:latin typeface="+mj-lt"/>
                        <a:cs typeface="Times New Roman"/>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54C5"/>
                      </a:solidFill>
                      <a:prstDash val="solid"/>
                      <a:round/>
                      <a:headEnd type="none" w="med" len="med"/>
                      <a:tailEnd type="none" w="med" len="med"/>
                    </a:lnB>
                  </a:tcPr>
                </a:tc>
                <a:tc vMerge="1">
                  <a:txBody>
                    <a:bodyPr/>
                    <a:lstStyle/>
                    <a:p>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75419">
                <a:tc>
                  <a:txBody>
                    <a:bodyPr/>
                    <a:lstStyle/>
                    <a:p>
                      <a:pPr>
                        <a:lnSpc>
                          <a:spcPct val="100000"/>
                        </a:lnSpc>
                      </a:pPr>
                      <a:endParaRPr sz="1800" b="0" dirty="0">
                        <a:latin typeface="+mj-lt"/>
                        <a:cs typeface="Times New Roman"/>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marL="93980">
                        <a:lnSpc>
                          <a:spcPts val="745"/>
                        </a:lnSpc>
                      </a:pPr>
                      <a:endParaRPr sz="1800" b="0" dirty="0">
                        <a:latin typeface="+mj-lt"/>
                        <a:cs typeface="Calibri"/>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a:lnSpc>
                          <a:spcPct val="100000"/>
                        </a:lnSpc>
                      </a:pPr>
                      <a:endParaRPr sz="1800" b="0" dirty="0">
                        <a:latin typeface="+mj-lt"/>
                        <a:cs typeface="Times New Roman"/>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marL="731520">
                        <a:lnSpc>
                          <a:spcPct val="100000"/>
                        </a:lnSpc>
                        <a:spcBef>
                          <a:spcPts val="204"/>
                        </a:spcBef>
                      </a:pPr>
                      <a:r>
                        <a:rPr sz="1800" b="0" dirty="0">
                          <a:latin typeface="+mj-lt"/>
                          <a:cs typeface="Times New Roman"/>
                        </a:rPr>
                        <a:t>Destek</a:t>
                      </a:r>
                      <a:r>
                        <a:rPr sz="1800" b="0" spc="-60" dirty="0">
                          <a:latin typeface="+mj-lt"/>
                          <a:cs typeface="Times New Roman"/>
                        </a:rPr>
                        <a:t> </a:t>
                      </a:r>
                      <a:r>
                        <a:rPr sz="1800" b="0" spc="-10" dirty="0">
                          <a:latin typeface="+mj-lt"/>
                          <a:cs typeface="Times New Roman"/>
                        </a:rPr>
                        <a:t>Oranı</a:t>
                      </a:r>
                      <a:endParaRPr sz="1800" b="0" dirty="0">
                        <a:latin typeface="+mj-lt"/>
                        <a:cs typeface="Times New Roman"/>
                      </a:endParaRPr>
                    </a:p>
                  </a:txBody>
                  <a:tcPr marL="0" marR="0" marT="26034"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rowSpan="2">
                  <a:txBody>
                    <a:bodyPr/>
                    <a:lstStyle/>
                    <a:p>
                      <a:pPr marL="635" algn="ctr">
                        <a:lnSpc>
                          <a:spcPct val="100000"/>
                        </a:lnSpc>
                        <a:spcBef>
                          <a:spcPts val="180"/>
                        </a:spcBef>
                      </a:pPr>
                      <a:r>
                        <a:rPr sz="1800" b="1" spc="-25" dirty="0">
                          <a:latin typeface="Poppins" panose="00000500000000000000" pitchFamily="2" charset="-94"/>
                          <a:cs typeface="Poppins" panose="00000500000000000000" pitchFamily="2" charset="-94"/>
                        </a:rPr>
                        <a:t>%25</a:t>
                      </a:r>
                      <a:endParaRPr sz="1800" b="1" dirty="0">
                        <a:latin typeface="Poppins" panose="00000500000000000000" pitchFamily="2" charset="-94"/>
                        <a:cs typeface="Poppins" panose="00000500000000000000" pitchFamily="2" charset="-94"/>
                      </a:endParaRPr>
                    </a:p>
                  </a:txBody>
                  <a:tcPr marL="0" marR="0" marT="2286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11"/>
                  </a:ext>
                </a:extLst>
              </a:tr>
              <a:tr h="299954">
                <a:tc rowSpan="3" gridSpan="3">
                  <a:txBody>
                    <a:bodyPr/>
                    <a:lstStyle/>
                    <a:p>
                      <a:pPr marL="52069">
                        <a:lnSpc>
                          <a:spcPct val="100000"/>
                        </a:lnSpc>
                        <a:spcBef>
                          <a:spcPts val="1670"/>
                        </a:spcBef>
                      </a:pPr>
                      <a:r>
                        <a:rPr sz="1800" b="0" dirty="0">
                          <a:latin typeface="+mj-lt"/>
                          <a:cs typeface="Times New Roman"/>
                        </a:rPr>
                        <a:t>Makine</a:t>
                      </a:r>
                      <a:r>
                        <a:rPr sz="1800" b="0" spc="-45" dirty="0">
                          <a:latin typeface="+mj-lt"/>
                          <a:cs typeface="Times New Roman"/>
                        </a:rPr>
                        <a:t> </a:t>
                      </a:r>
                      <a:r>
                        <a:rPr sz="1800" b="0" spc="-10" dirty="0">
                          <a:latin typeface="+mj-lt"/>
                          <a:cs typeface="Times New Roman"/>
                        </a:rPr>
                        <a:t>Desteği</a:t>
                      </a:r>
                      <a:endParaRPr sz="1800" b="0" dirty="0">
                        <a:latin typeface="+mj-lt"/>
                        <a:cs typeface="Times New Roman"/>
                      </a:endParaRPr>
                    </a:p>
                  </a:txBody>
                  <a:tcPr marL="0" marR="0" marT="21209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B54C5"/>
                      </a:solidFill>
                      <a:prstDash val="solid"/>
                      <a:round/>
                      <a:headEnd type="none" w="med" len="med"/>
                      <a:tailEnd type="none" w="med" len="med"/>
                    </a:lnB>
                  </a:tcPr>
                </a:tc>
                <a:tc rowSpan="3" hMerge="1">
                  <a:txBody>
                    <a:bodyPr/>
                    <a:lstStyle/>
                    <a:p>
                      <a:endParaRPr/>
                    </a:p>
                  </a:txBody>
                  <a:tcPr marL="0" marR="0" marT="0" marB="0"/>
                </a:tc>
                <a:tc rowSpan="3" hMerge="1">
                  <a:txBody>
                    <a:bodyPr/>
                    <a:lstStyle/>
                    <a:p>
                      <a:endParaRPr/>
                    </a:p>
                  </a:txBody>
                  <a:tcPr marL="0" marR="0" marT="0" marB="0"/>
                </a:tc>
                <a:tc vMerge="1">
                  <a:txBody>
                    <a:bodyPr/>
                    <a:lstStyle/>
                    <a:p>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516499">
                <a:tc gridSpan="3" vMerge="1">
                  <a:txBody>
                    <a:bodyPr/>
                    <a:lstStyle/>
                    <a:p>
                      <a:endParaRPr/>
                    </a:p>
                  </a:txBody>
                  <a:tcPr marL="0" marR="0" marT="212090" marB="0">
                    <a:lnL w="12700">
                      <a:solidFill>
                        <a:srgbClr val="000000"/>
                      </a:solidFill>
                      <a:prstDash val="solid"/>
                    </a:lnL>
                    <a:lnR w="12700">
                      <a:solidFill>
                        <a:srgbClr val="000000"/>
                      </a:solidFill>
                      <a:prstDash val="solid"/>
                    </a:lnR>
                    <a:lnB w="1270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a:txBody>
                    <a:bodyPr/>
                    <a:lstStyle/>
                    <a:p>
                      <a:pPr marL="47625" algn="ctr">
                        <a:lnSpc>
                          <a:spcPct val="100000"/>
                        </a:lnSpc>
                        <a:spcBef>
                          <a:spcPts val="630"/>
                        </a:spcBef>
                      </a:pPr>
                      <a:r>
                        <a:rPr sz="1800" b="0" dirty="0">
                          <a:latin typeface="+mj-lt"/>
                          <a:cs typeface="Times New Roman"/>
                        </a:rPr>
                        <a:t>Azami</a:t>
                      </a:r>
                      <a:r>
                        <a:rPr sz="1800" b="0" spc="-50" dirty="0">
                          <a:latin typeface="+mj-lt"/>
                          <a:cs typeface="Times New Roman"/>
                        </a:rPr>
                        <a:t> </a:t>
                      </a:r>
                      <a:r>
                        <a:rPr sz="1800" b="0" dirty="0">
                          <a:latin typeface="+mj-lt"/>
                          <a:cs typeface="Times New Roman"/>
                        </a:rPr>
                        <a:t>Destek</a:t>
                      </a:r>
                      <a:r>
                        <a:rPr sz="1800" b="0" spc="-90" dirty="0">
                          <a:latin typeface="+mj-lt"/>
                          <a:cs typeface="Times New Roman"/>
                        </a:rPr>
                        <a:t> </a:t>
                      </a:r>
                      <a:r>
                        <a:rPr sz="1800" b="0" spc="-10" dirty="0">
                          <a:latin typeface="+mj-lt"/>
                          <a:cs typeface="Times New Roman"/>
                        </a:rPr>
                        <a:t>Tutarı</a:t>
                      </a:r>
                      <a:endParaRPr sz="1800" b="0" dirty="0">
                        <a:latin typeface="+mj-lt"/>
                        <a:cs typeface="Times New Roman"/>
                      </a:endParaRPr>
                    </a:p>
                  </a:txBody>
                  <a:tcPr marL="0" marR="0" marT="8001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algn="ctr">
                        <a:lnSpc>
                          <a:spcPct val="100000"/>
                        </a:lnSpc>
                        <a:spcBef>
                          <a:spcPts val="605"/>
                        </a:spcBef>
                      </a:pPr>
                      <a:r>
                        <a:rPr sz="1800" b="1" dirty="0">
                          <a:latin typeface="Poppins" panose="00000500000000000000" pitchFamily="2" charset="-94"/>
                          <a:cs typeface="Poppins" panose="00000500000000000000" pitchFamily="2" charset="-94"/>
                        </a:rPr>
                        <a:t>240</a:t>
                      </a:r>
                      <a:r>
                        <a:rPr sz="1800" b="1" spc="-35" dirty="0">
                          <a:latin typeface="Poppins" panose="00000500000000000000" pitchFamily="2" charset="-94"/>
                          <a:cs typeface="Poppins" panose="00000500000000000000" pitchFamily="2" charset="-94"/>
                        </a:rPr>
                        <a:t> </a:t>
                      </a:r>
                      <a:r>
                        <a:rPr sz="1800" b="1" dirty="0">
                          <a:latin typeface="Poppins" panose="00000500000000000000" pitchFamily="2" charset="-94"/>
                          <a:cs typeface="Poppins" panose="00000500000000000000" pitchFamily="2" charset="-94"/>
                        </a:rPr>
                        <a:t>m</a:t>
                      </a:r>
                      <a:r>
                        <a:rPr sz="1800" b="1" spc="-40" dirty="0">
                          <a:latin typeface="Poppins" panose="00000500000000000000" pitchFamily="2" charset="-94"/>
                          <a:cs typeface="Poppins" panose="00000500000000000000" pitchFamily="2" charset="-94"/>
                        </a:rPr>
                        <a:t> </a:t>
                      </a:r>
                      <a:r>
                        <a:rPr sz="1800" b="1" spc="-25" dirty="0">
                          <a:latin typeface="Poppins" panose="00000500000000000000" pitchFamily="2" charset="-94"/>
                          <a:cs typeface="Poppins" panose="00000500000000000000" pitchFamily="2" charset="-94"/>
                        </a:rPr>
                        <a:t>TL</a:t>
                      </a:r>
                      <a:endParaRPr sz="1800" b="1" dirty="0">
                        <a:latin typeface="Poppins" panose="00000500000000000000" pitchFamily="2" charset="-94"/>
                        <a:cs typeface="Poppins" panose="00000500000000000000" pitchFamily="2" charset="-94"/>
                      </a:endParaRPr>
                    </a:p>
                  </a:txBody>
                  <a:tcPr marL="0" marR="0" marT="7683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13"/>
                  </a:ext>
                </a:extLst>
              </a:tr>
              <a:tr h="341659">
                <a:tc gridSpan="3" vMerge="1">
                  <a:txBody>
                    <a:bodyPr/>
                    <a:lstStyle/>
                    <a:p>
                      <a:endParaRPr/>
                    </a:p>
                  </a:txBody>
                  <a:tcPr marL="0" marR="0" marT="212090" marB="0">
                    <a:lnL w="12700">
                      <a:solidFill>
                        <a:srgbClr val="000000"/>
                      </a:solidFill>
                      <a:prstDash val="solid"/>
                    </a:lnL>
                    <a:lnR w="12700">
                      <a:solidFill>
                        <a:srgbClr val="000000"/>
                      </a:solidFill>
                      <a:prstDash val="solid"/>
                    </a:lnR>
                    <a:lnB w="1270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a:txBody>
                    <a:bodyPr/>
                    <a:lstStyle/>
                    <a:p>
                      <a:pPr marL="45720" algn="ctr">
                        <a:lnSpc>
                          <a:spcPct val="100000"/>
                        </a:lnSpc>
                        <a:spcBef>
                          <a:spcPts val="85"/>
                        </a:spcBef>
                      </a:pPr>
                      <a:r>
                        <a:rPr sz="1800" b="0" dirty="0">
                          <a:latin typeface="+mj-lt"/>
                          <a:cs typeface="Times New Roman"/>
                        </a:rPr>
                        <a:t>Azami</a:t>
                      </a:r>
                      <a:r>
                        <a:rPr sz="1800" b="0" spc="-45" dirty="0">
                          <a:latin typeface="+mj-lt"/>
                          <a:cs typeface="Times New Roman"/>
                        </a:rPr>
                        <a:t> </a:t>
                      </a:r>
                      <a:r>
                        <a:rPr sz="1800" b="0" dirty="0">
                          <a:latin typeface="+mj-lt"/>
                          <a:cs typeface="Times New Roman"/>
                        </a:rPr>
                        <a:t>Destek</a:t>
                      </a:r>
                      <a:r>
                        <a:rPr sz="1800" b="0" spc="-65" dirty="0">
                          <a:latin typeface="+mj-lt"/>
                          <a:cs typeface="Times New Roman"/>
                        </a:rPr>
                        <a:t> </a:t>
                      </a:r>
                      <a:r>
                        <a:rPr sz="1800" b="0" spc="-10" dirty="0">
                          <a:latin typeface="+mj-lt"/>
                          <a:cs typeface="Times New Roman"/>
                        </a:rPr>
                        <a:t>Oranı</a:t>
                      </a:r>
                      <a:endParaRPr sz="1800" b="0" dirty="0">
                        <a:latin typeface="+mj-lt"/>
                        <a:cs typeface="Times New Roman"/>
                      </a:endParaRPr>
                    </a:p>
                  </a:txBody>
                  <a:tcPr marL="0" marR="0" marT="1079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a:txBody>
                    <a:bodyPr/>
                    <a:lstStyle/>
                    <a:p>
                      <a:pPr marL="1171575">
                        <a:lnSpc>
                          <a:spcPct val="100000"/>
                        </a:lnSpc>
                        <a:spcBef>
                          <a:spcPts val="60"/>
                        </a:spcBef>
                      </a:pPr>
                      <a:r>
                        <a:rPr sz="1800" b="1" spc="-20" dirty="0">
                          <a:latin typeface="Poppins" panose="00000500000000000000" pitchFamily="2" charset="-94"/>
                          <a:cs typeface="Poppins" panose="00000500000000000000" pitchFamily="2" charset="-94"/>
                        </a:rPr>
                        <a:t>Yatırımın</a:t>
                      </a:r>
                      <a:r>
                        <a:rPr sz="1800" b="1" spc="-55" dirty="0">
                          <a:latin typeface="Poppins" panose="00000500000000000000" pitchFamily="2" charset="-94"/>
                          <a:cs typeface="Poppins" panose="00000500000000000000" pitchFamily="2" charset="-94"/>
                        </a:rPr>
                        <a:t> </a:t>
                      </a:r>
                      <a:r>
                        <a:rPr sz="1800" b="1" spc="-10" dirty="0">
                          <a:latin typeface="Poppins" panose="00000500000000000000" pitchFamily="2" charset="-94"/>
                          <a:cs typeface="Poppins" panose="00000500000000000000" pitchFamily="2" charset="-94"/>
                        </a:rPr>
                        <a:t>%15'i</a:t>
                      </a:r>
                      <a:endParaRPr sz="1800" b="1" dirty="0">
                        <a:latin typeface="Poppins" panose="00000500000000000000" pitchFamily="2" charset="-94"/>
                        <a:cs typeface="Poppins" panose="00000500000000000000" pitchFamily="2" charset="-94"/>
                      </a:endParaRPr>
                    </a:p>
                  </a:txBody>
                  <a:tcPr marL="0" marR="0" marT="762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14"/>
                  </a:ext>
                </a:extLst>
              </a:tr>
              <a:tr h="345669">
                <a:tc gridSpan="4">
                  <a:txBody>
                    <a:bodyPr/>
                    <a:lstStyle/>
                    <a:p>
                      <a:pPr marL="52069">
                        <a:lnSpc>
                          <a:spcPct val="100000"/>
                        </a:lnSpc>
                        <a:spcBef>
                          <a:spcPts val="100"/>
                        </a:spcBef>
                      </a:pPr>
                      <a:r>
                        <a:rPr sz="1800" b="0" spc="-30" dirty="0">
                          <a:latin typeface="+mj-lt"/>
                          <a:cs typeface="Times New Roman"/>
                        </a:rPr>
                        <a:t>Yatırım</a:t>
                      </a:r>
                      <a:r>
                        <a:rPr sz="1800" b="0" spc="-45" dirty="0">
                          <a:latin typeface="+mj-lt"/>
                          <a:cs typeface="Times New Roman"/>
                        </a:rPr>
                        <a:t> </a:t>
                      </a:r>
                      <a:r>
                        <a:rPr sz="1800" b="0" spc="-50" dirty="0">
                          <a:latin typeface="+mj-lt"/>
                          <a:cs typeface="Times New Roman"/>
                        </a:rPr>
                        <a:t>Yeri</a:t>
                      </a:r>
                      <a:r>
                        <a:rPr sz="1800" b="0" spc="-30" dirty="0">
                          <a:latin typeface="+mj-lt"/>
                          <a:cs typeface="Times New Roman"/>
                        </a:rPr>
                        <a:t> </a:t>
                      </a:r>
                      <a:r>
                        <a:rPr sz="1800" b="0" spc="-10" dirty="0">
                          <a:latin typeface="+mj-lt"/>
                          <a:cs typeface="Times New Roman"/>
                        </a:rPr>
                        <a:t>Tahsisi</a:t>
                      </a:r>
                      <a:endParaRPr sz="1800" b="0" dirty="0">
                        <a:latin typeface="+mj-lt"/>
                        <a:cs typeface="Times New Roman"/>
                      </a:endParaRPr>
                    </a:p>
                  </a:txBody>
                  <a:tcPr marL="0" marR="0" marT="1270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defTabSz="914400" rtl="0" eaLnBrk="1" latinLnBrk="0" hangingPunct="1">
                        <a:lnSpc>
                          <a:spcPct val="100000"/>
                        </a:lnSpc>
                        <a:spcBef>
                          <a:spcPts val="70"/>
                        </a:spcBef>
                      </a:pPr>
                      <a:r>
                        <a:rPr sz="1800" kern="1200" spc="-50" dirty="0">
                          <a:solidFill>
                            <a:schemeClr val="tx1"/>
                          </a:solidFill>
                          <a:latin typeface="Wingdings" panose="05000000000000000000" pitchFamily="2" charset="2"/>
                          <a:ea typeface="+mn-ea"/>
                          <a:cs typeface="Wingdings"/>
                        </a:rPr>
                        <a:t></a:t>
                      </a:r>
                    </a:p>
                  </a:txBody>
                  <a:tcPr marL="0" marR="0" marT="9525"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extLst>
                  <a:ext uri="{0D108BD9-81ED-4DB2-BD59-A6C34878D82A}">
                    <a16:rowId xmlns:a16="http://schemas.microsoft.com/office/drawing/2014/main" val="10015"/>
                  </a:ext>
                </a:extLst>
              </a:tr>
              <a:tr h="311181">
                <a:tc gridSpan="5">
                  <a:txBody>
                    <a:bodyPr/>
                    <a:lstStyle/>
                    <a:p>
                      <a:pPr>
                        <a:lnSpc>
                          <a:spcPts val="1555"/>
                        </a:lnSpc>
                      </a:pPr>
                      <a:r>
                        <a:rPr sz="1200" b="1" dirty="0">
                          <a:latin typeface="+mj-lt"/>
                          <a:cs typeface="Calibri"/>
                        </a:rPr>
                        <a:t>*</a:t>
                      </a:r>
                      <a:r>
                        <a:rPr sz="1200" b="1" spc="-35" dirty="0">
                          <a:latin typeface="+mj-lt"/>
                          <a:cs typeface="Calibri"/>
                        </a:rPr>
                        <a:t> </a:t>
                      </a:r>
                      <a:r>
                        <a:rPr sz="1200" b="1" dirty="0">
                          <a:latin typeface="+mj-lt"/>
                          <a:cs typeface="Calibri"/>
                        </a:rPr>
                        <a:t>Kredi</a:t>
                      </a:r>
                      <a:r>
                        <a:rPr sz="1200" b="1" spc="-35" dirty="0">
                          <a:latin typeface="+mj-lt"/>
                          <a:cs typeface="Calibri"/>
                        </a:rPr>
                        <a:t> </a:t>
                      </a:r>
                      <a:r>
                        <a:rPr sz="1200" b="1" dirty="0">
                          <a:latin typeface="+mj-lt"/>
                          <a:cs typeface="Calibri"/>
                        </a:rPr>
                        <a:t>kullanım</a:t>
                      </a:r>
                      <a:r>
                        <a:rPr sz="1200" b="1" spc="-35" dirty="0">
                          <a:latin typeface="+mj-lt"/>
                          <a:cs typeface="Calibri"/>
                        </a:rPr>
                        <a:t> </a:t>
                      </a:r>
                      <a:r>
                        <a:rPr sz="1200" b="1" spc="-10" dirty="0">
                          <a:latin typeface="+mj-lt"/>
                          <a:cs typeface="Calibri"/>
                        </a:rPr>
                        <a:t>tarihinde</a:t>
                      </a:r>
                      <a:r>
                        <a:rPr sz="1200" b="1" spc="-60" dirty="0">
                          <a:latin typeface="+mj-lt"/>
                          <a:cs typeface="Calibri"/>
                        </a:rPr>
                        <a:t> </a:t>
                      </a:r>
                      <a:r>
                        <a:rPr sz="1200" b="1" dirty="0">
                          <a:latin typeface="+mj-lt"/>
                          <a:cs typeface="Calibri"/>
                        </a:rPr>
                        <a:t>geçerli</a:t>
                      </a:r>
                      <a:r>
                        <a:rPr sz="1200" b="1" spc="-25" dirty="0">
                          <a:latin typeface="+mj-lt"/>
                          <a:cs typeface="Calibri"/>
                        </a:rPr>
                        <a:t> </a:t>
                      </a:r>
                      <a:r>
                        <a:rPr sz="1200" b="1" dirty="0">
                          <a:latin typeface="+mj-lt"/>
                          <a:cs typeface="Calibri"/>
                        </a:rPr>
                        <a:t>olan</a:t>
                      </a:r>
                      <a:r>
                        <a:rPr sz="1200" b="1" spc="-40" dirty="0">
                          <a:latin typeface="+mj-lt"/>
                          <a:cs typeface="Calibri"/>
                        </a:rPr>
                        <a:t> </a:t>
                      </a:r>
                      <a:r>
                        <a:rPr sz="1200" b="1" spc="-10" dirty="0">
                          <a:latin typeface="+mj-lt"/>
                          <a:cs typeface="Calibri"/>
                        </a:rPr>
                        <a:t>TCMB’nin</a:t>
                      </a:r>
                      <a:r>
                        <a:rPr sz="1200" b="1" spc="-30" dirty="0">
                          <a:latin typeface="+mj-lt"/>
                          <a:cs typeface="Calibri"/>
                        </a:rPr>
                        <a:t> </a:t>
                      </a:r>
                      <a:r>
                        <a:rPr sz="1200" b="1" dirty="0">
                          <a:latin typeface="+mj-lt"/>
                          <a:cs typeface="Calibri"/>
                        </a:rPr>
                        <a:t>bir</a:t>
                      </a:r>
                      <a:r>
                        <a:rPr sz="1200" b="1" spc="-25" dirty="0">
                          <a:latin typeface="+mj-lt"/>
                          <a:cs typeface="Calibri"/>
                        </a:rPr>
                        <a:t> </a:t>
                      </a:r>
                      <a:r>
                        <a:rPr sz="1200" b="1" dirty="0">
                          <a:latin typeface="+mj-lt"/>
                          <a:cs typeface="Calibri"/>
                        </a:rPr>
                        <a:t>hafta</a:t>
                      </a:r>
                      <a:r>
                        <a:rPr sz="1200" b="1" spc="-50" dirty="0">
                          <a:latin typeface="+mj-lt"/>
                          <a:cs typeface="Calibri"/>
                        </a:rPr>
                        <a:t> </a:t>
                      </a:r>
                      <a:r>
                        <a:rPr sz="1200" b="1" dirty="0">
                          <a:latin typeface="+mj-lt"/>
                          <a:cs typeface="Calibri"/>
                        </a:rPr>
                        <a:t>vadeli</a:t>
                      </a:r>
                      <a:r>
                        <a:rPr sz="1200" b="1" spc="-30" dirty="0">
                          <a:latin typeface="+mj-lt"/>
                          <a:cs typeface="Calibri"/>
                        </a:rPr>
                        <a:t> </a:t>
                      </a:r>
                      <a:r>
                        <a:rPr sz="1200" b="1" dirty="0">
                          <a:latin typeface="+mj-lt"/>
                          <a:cs typeface="Calibri"/>
                        </a:rPr>
                        <a:t>repo</a:t>
                      </a:r>
                      <a:r>
                        <a:rPr sz="1200" b="1" spc="-40" dirty="0">
                          <a:latin typeface="+mj-lt"/>
                          <a:cs typeface="Calibri"/>
                        </a:rPr>
                        <a:t> </a:t>
                      </a:r>
                      <a:r>
                        <a:rPr sz="1200" b="1" dirty="0">
                          <a:latin typeface="+mj-lt"/>
                          <a:cs typeface="Calibri"/>
                        </a:rPr>
                        <a:t>ihale</a:t>
                      </a:r>
                      <a:r>
                        <a:rPr sz="1200" b="1" spc="-30" dirty="0">
                          <a:latin typeface="+mj-lt"/>
                          <a:cs typeface="Calibri"/>
                        </a:rPr>
                        <a:t> </a:t>
                      </a:r>
                      <a:r>
                        <a:rPr sz="1200" b="1" dirty="0">
                          <a:latin typeface="+mj-lt"/>
                          <a:cs typeface="Calibri"/>
                        </a:rPr>
                        <a:t>faiz</a:t>
                      </a:r>
                      <a:r>
                        <a:rPr sz="1200" b="1" spc="-30" dirty="0">
                          <a:latin typeface="+mj-lt"/>
                          <a:cs typeface="Calibri"/>
                        </a:rPr>
                        <a:t> </a:t>
                      </a:r>
                      <a:r>
                        <a:rPr sz="1200" b="1" spc="-10" dirty="0">
                          <a:latin typeface="+mj-lt"/>
                          <a:cs typeface="Calibri"/>
                        </a:rPr>
                        <a:t>oranına</a:t>
                      </a:r>
                      <a:r>
                        <a:rPr sz="1200" b="1" spc="-50" dirty="0">
                          <a:latin typeface="+mj-lt"/>
                          <a:cs typeface="Calibri"/>
                        </a:rPr>
                        <a:t> </a:t>
                      </a:r>
                      <a:r>
                        <a:rPr sz="1200" b="1" spc="-10" dirty="0">
                          <a:latin typeface="+mj-lt"/>
                          <a:cs typeface="Calibri"/>
                        </a:rPr>
                        <a:t>uygulanacak</a:t>
                      </a:r>
                      <a:r>
                        <a:rPr sz="1200" b="1" spc="-50" dirty="0">
                          <a:latin typeface="+mj-lt"/>
                          <a:cs typeface="Calibri"/>
                        </a:rPr>
                        <a:t> </a:t>
                      </a:r>
                      <a:r>
                        <a:rPr sz="1200" b="1" dirty="0">
                          <a:latin typeface="+mj-lt"/>
                          <a:cs typeface="Calibri"/>
                        </a:rPr>
                        <a:t>oranı</a:t>
                      </a:r>
                      <a:r>
                        <a:rPr sz="1200" b="1" spc="-25" dirty="0">
                          <a:latin typeface="+mj-lt"/>
                          <a:cs typeface="Calibri"/>
                        </a:rPr>
                        <a:t> </a:t>
                      </a:r>
                      <a:r>
                        <a:rPr sz="1200" b="1" dirty="0">
                          <a:latin typeface="+mj-lt"/>
                          <a:cs typeface="Calibri"/>
                        </a:rPr>
                        <a:t>ifade</a:t>
                      </a:r>
                      <a:r>
                        <a:rPr sz="1200" b="1" spc="-40" dirty="0">
                          <a:latin typeface="+mj-lt"/>
                          <a:cs typeface="Calibri"/>
                        </a:rPr>
                        <a:t> </a:t>
                      </a:r>
                      <a:r>
                        <a:rPr sz="1200" b="1" spc="-10" dirty="0">
                          <a:latin typeface="+mj-lt"/>
                          <a:cs typeface="Calibri"/>
                        </a:rPr>
                        <a:t>eder.</a:t>
                      </a:r>
                      <a:endParaRPr sz="1200" dirty="0">
                        <a:latin typeface="+mj-lt"/>
                        <a:cs typeface="Calibri"/>
                      </a:endParaRPr>
                    </a:p>
                  </a:txBody>
                  <a:tcPr marL="0" marR="0" marT="0" marB="0" anchor="ctr">
                    <a:lnL w="12700" cap="flat" cmpd="sng" algn="ctr">
                      <a:solidFill>
                        <a:srgbClr val="0B54C5"/>
                      </a:solidFill>
                      <a:prstDash val="solid"/>
                      <a:round/>
                      <a:headEnd type="none" w="med" len="med"/>
                      <a:tailEnd type="none" w="med" len="med"/>
                    </a:lnL>
                    <a:lnR w="12700" cap="flat" cmpd="sng" algn="ctr">
                      <a:solidFill>
                        <a:srgbClr val="0B54C5"/>
                      </a:solidFill>
                      <a:prstDash val="solid"/>
                      <a:round/>
                      <a:headEnd type="none" w="med" len="med"/>
                      <a:tailEnd type="none" w="med" len="med"/>
                    </a:lnR>
                    <a:lnT w="12700" cap="flat" cmpd="sng" algn="ctr">
                      <a:solidFill>
                        <a:srgbClr val="0B54C5"/>
                      </a:solidFill>
                      <a:prstDash val="solid"/>
                      <a:round/>
                      <a:headEnd type="none" w="med" len="med"/>
                      <a:tailEnd type="none" w="med" len="med"/>
                    </a:lnT>
                    <a:lnB w="12700" cap="flat" cmpd="sng" algn="ctr">
                      <a:solidFill>
                        <a:srgbClr val="0B54C5"/>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
        <p:nvSpPr>
          <p:cNvPr id="21" name="Dikdörtgen 20"/>
          <p:cNvSpPr/>
          <p:nvPr/>
        </p:nvSpPr>
        <p:spPr>
          <a:xfrm>
            <a:off x="1828800" y="2171700"/>
            <a:ext cx="2245287" cy="553998"/>
          </a:xfrm>
          <a:prstGeom prst="rect">
            <a:avLst/>
          </a:prstGeom>
          <a:noFill/>
          <a:ln>
            <a:noFill/>
          </a:ln>
        </p:spPr>
        <p:txBody>
          <a:bodyPr wrap="square">
            <a:spAutoFit/>
          </a:bodyPr>
          <a:lstStyle/>
          <a:p>
            <a:r>
              <a:rPr lang="tr-TR" sz="3000" dirty="0">
                <a:ln>
                  <a:solidFill>
                    <a:srgbClr val="0054C5"/>
                  </a:solidFill>
                </a:ln>
                <a:solidFill>
                  <a:srgbClr val="0054C5"/>
                </a:solidFill>
                <a:latin typeface="Poppins Bold" panose="00000800000000000000" pitchFamily="2" charset="-94"/>
                <a:cs typeface="Poppins Bold" panose="00000800000000000000" pitchFamily="2" charset="-94"/>
              </a:rPr>
              <a:t>DESTEKLER</a:t>
            </a:r>
          </a:p>
        </p:txBody>
      </p:sp>
      <p:grpSp>
        <p:nvGrpSpPr>
          <p:cNvPr id="22" name="Group 33"/>
          <p:cNvGrpSpPr/>
          <p:nvPr/>
        </p:nvGrpSpPr>
        <p:grpSpPr>
          <a:xfrm>
            <a:off x="338499" y="1696299"/>
            <a:ext cx="1362561" cy="1362561"/>
            <a:chOff x="0" y="0"/>
            <a:chExt cx="812800" cy="812800"/>
          </a:xfrm>
        </p:grpSpPr>
        <p:sp>
          <p:nvSpPr>
            <p:cNvPr id="23"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24" name="TextBox 3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sz="3000"/>
            </a:p>
          </p:txBody>
        </p:sp>
      </p:grpSp>
      <p:sp>
        <p:nvSpPr>
          <p:cNvPr id="10" name="Metin kutusu 9"/>
          <p:cNvSpPr txBox="1"/>
          <p:nvPr/>
        </p:nvSpPr>
        <p:spPr>
          <a:xfrm>
            <a:off x="15170088" y="3058860"/>
            <a:ext cx="3115203" cy="6842899"/>
          </a:xfrm>
          <a:prstGeom prst="rect">
            <a:avLst/>
          </a:prstGeom>
          <a:noFill/>
        </p:spPr>
        <p:txBody>
          <a:bodyPr wrap="square" rtlCol="0">
            <a:spAutoFit/>
          </a:bodyPr>
          <a:lstStyle/>
          <a:p>
            <a:pPr marL="285750" indent="-285750">
              <a:lnSpc>
                <a:spcPct val="120000"/>
              </a:lnSpc>
              <a:spcAft>
                <a:spcPts val="800"/>
              </a:spcAft>
              <a:buFont typeface="Arial" panose="020B0604020202020204" pitchFamily="34" charset="0"/>
              <a:buChar char="•"/>
            </a:pPr>
            <a:r>
              <a:rPr lang="tr-TR" sz="2400" dirty="0" smtClean="0">
                <a:solidFill>
                  <a:schemeClr val="tx1">
                    <a:lumMod val="75000"/>
                    <a:lumOff val="25000"/>
                  </a:schemeClr>
                </a:solidFill>
              </a:rPr>
              <a:t>Sanayi </a:t>
            </a:r>
            <a:r>
              <a:rPr lang="tr-TR" sz="2400" dirty="0">
                <a:solidFill>
                  <a:schemeClr val="tx1">
                    <a:lumMod val="75000"/>
                    <a:lumOff val="25000"/>
                  </a:schemeClr>
                </a:solidFill>
              </a:rPr>
              <a:t>Bölgeleri Genel Müdürlüğünce </a:t>
            </a:r>
            <a:r>
              <a:rPr lang="tr-TR" sz="2400" u="sng" dirty="0">
                <a:solidFill>
                  <a:schemeClr val="tx1">
                    <a:lumMod val="75000"/>
                    <a:lumOff val="25000"/>
                  </a:schemeClr>
                </a:solidFill>
              </a:rPr>
              <a:t>Organize Sanayi Bölgeleri içerisindeki </a:t>
            </a:r>
            <a:r>
              <a:rPr lang="tr-TR" sz="2400" b="1" u="sng" dirty="0" smtClean="0">
                <a:solidFill>
                  <a:schemeClr val="tx1">
                    <a:lumMod val="75000"/>
                    <a:lumOff val="25000"/>
                  </a:schemeClr>
                </a:solidFill>
              </a:rPr>
              <a:t>rezerv alanlardan </a:t>
            </a:r>
            <a:r>
              <a:rPr lang="tr-TR" sz="2400" dirty="0">
                <a:solidFill>
                  <a:schemeClr val="tx1">
                    <a:lumMod val="75000"/>
                    <a:lumOff val="25000"/>
                  </a:schemeClr>
                </a:solidFill>
              </a:rPr>
              <a:t>yatırım yeri tahsis </a:t>
            </a:r>
            <a:r>
              <a:rPr lang="tr-TR" sz="2400" dirty="0" smtClean="0">
                <a:solidFill>
                  <a:schemeClr val="tx1">
                    <a:lumMod val="75000"/>
                    <a:lumOff val="25000"/>
                  </a:schemeClr>
                </a:solidFill>
              </a:rPr>
              <a:t>edilebilecektir.</a:t>
            </a:r>
          </a:p>
          <a:p>
            <a:pPr marL="342900" indent="-342900">
              <a:lnSpc>
                <a:spcPct val="120000"/>
              </a:lnSpc>
              <a:spcAft>
                <a:spcPts val="800"/>
              </a:spcAft>
              <a:buFont typeface="Arial" panose="020B0604020202020204" pitchFamily="34" charset="0"/>
              <a:buChar char="•"/>
            </a:pPr>
            <a:r>
              <a:rPr lang="tr-TR" sz="2400" dirty="0" smtClean="0">
                <a:solidFill>
                  <a:schemeClr val="tx1">
                    <a:lumMod val="75000"/>
                    <a:lumOff val="25000"/>
                  </a:schemeClr>
                </a:solidFill>
              </a:rPr>
              <a:t>‘’Faiz </a:t>
            </a:r>
            <a:r>
              <a:rPr lang="tr-TR" sz="2400" dirty="0">
                <a:solidFill>
                  <a:schemeClr val="tx1">
                    <a:lumMod val="75000"/>
                    <a:lumOff val="25000"/>
                  </a:schemeClr>
                </a:solidFill>
              </a:rPr>
              <a:t>veya kâr payı </a:t>
            </a:r>
            <a:r>
              <a:rPr lang="tr-TR" sz="2400" dirty="0" smtClean="0">
                <a:solidFill>
                  <a:schemeClr val="tx1">
                    <a:lumMod val="75000"/>
                    <a:lumOff val="25000"/>
                  </a:schemeClr>
                </a:solidFill>
              </a:rPr>
              <a:t>desteği’’ ve ‘’makine desteği’’ aynı anda uygulanmaz. Yatırımcı tarafından iki destekten birinin seçilmesi gerekmektedir. </a:t>
            </a:r>
            <a:endParaRPr lang="tr-TR" sz="2400" dirty="0">
              <a:solidFill>
                <a:schemeClr val="tx1">
                  <a:lumMod val="75000"/>
                  <a:lumOff val="25000"/>
                </a:schemeClr>
              </a:solidFill>
            </a:endParaRPr>
          </a:p>
        </p:txBody>
      </p:sp>
      <p:sp>
        <p:nvSpPr>
          <p:cNvPr id="11" name="5-Nokta Yıldız 10"/>
          <p:cNvSpPr/>
          <p:nvPr/>
        </p:nvSpPr>
        <p:spPr>
          <a:xfrm>
            <a:off x="16073120" y="1696299"/>
            <a:ext cx="1459314" cy="1337775"/>
          </a:xfrm>
          <a:prstGeom prst="star5">
            <a:avLst/>
          </a:prstGeom>
          <a:gradFill>
            <a:gsLst>
              <a:gs pos="0">
                <a:schemeClr val="accent2"/>
              </a:gs>
              <a:gs pos="90000">
                <a:schemeClr val="accent1"/>
              </a:gs>
            </a:gsLst>
            <a:lin ang="2700000" scaled="1"/>
          </a:gradFill>
          <a:ln w="1905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374989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F33E-8358-F5CA-A5D2-7CA358ED896C}"/>
            </a:ext>
          </a:extLst>
        </p:cNvPr>
        <p:cNvGrpSpPr/>
        <p:nvPr/>
      </p:nvGrpSpPr>
      <p:grpSpPr>
        <a:xfrm>
          <a:off x="0" y="0"/>
          <a:ext cx="0" cy="0"/>
          <a:chOff x="0" y="0"/>
          <a:chExt cx="0" cy="0"/>
        </a:xfrm>
      </p:grpSpPr>
      <p:sp>
        <p:nvSpPr>
          <p:cNvPr id="46" name="Slayt Numarası Yer Tutucusu 45">
            <a:extLst>
              <a:ext uri="{FF2B5EF4-FFF2-40B4-BE49-F238E27FC236}">
                <a16:creationId xmlns:a16="http://schemas.microsoft.com/office/drawing/2014/main" id="{9A44B397-D231-26F6-0BF3-0190E12D48E7}"/>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36" name="TextBox 34">
            <a:extLst>
              <a:ext uri="{FF2B5EF4-FFF2-40B4-BE49-F238E27FC236}">
                <a16:creationId xmlns:a16="http://schemas.microsoft.com/office/drawing/2014/main" id="{DB53EF1F-20F8-7F6E-A05A-D6741D210C16}"/>
              </a:ext>
            </a:extLst>
          </p:cNvPr>
          <p:cNvSpPr txBox="1"/>
          <p:nvPr/>
        </p:nvSpPr>
        <p:spPr>
          <a:xfrm>
            <a:off x="8382000" y="499431"/>
            <a:ext cx="3657600"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rgbClr val="0054C5"/>
                </a:solidFill>
                <a:latin typeface="Poppins"/>
                <a:ea typeface="Poppins"/>
                <a:cs typeface="Poppins"/>
              </a:defRPr>
            </a:lvl1pPr>
          </a:lstStyle>
          <a:p>
            <a:r>
              <a:rPr lang="tr-TR" dirty="0">
                <a:solidFill>
                  <a:schemeClr val="bg1">
                    <a:lumMod val="65000"/>
                  </a:schemeClr>
                </a:solidFill>
                <a:sym typeface="Poppins"/>
              </a:rPr>
              <a:t>Yerel Kalkınma Hamlesi</a:t>
            </a:r>
            <a:endParaRPr lang="en-US" dirty="0">
              <a:sym typeface="Poppins"/>
            </a:endParaRPr>
          </a:p>
        </p:txBody>
      </p:sp>
      <p:sp>
        <p:nvSpPr>
          <p:cNvPr id="39" name="TextBox 35">
            <a:extLst>
              <a:ext uri="{FF2B5EF4-FFF2-40B4-BE49-F238E27FC236}">
                <a16:creationId xmlns:a16="http://schemas.microsoft.com/office/drawing/2014/main" id="{6A45DDBB-B75C-3546-8ECA-11086BFB5DC4}"/>
              </a:ext>
            </a:extLst>
          </p:cNvPr>
          <p:cNvSpPr txBox="1"/>
          <p:nvPr/>
        </p:nvSpPr>
        <p:spPr>
          <a:xfrm>
            <a:off x="12192000" y="500789"/>
            <a:ext cx="3657600" cy="341055"/>
          </a:xfrm>
          <a:prstGeom prst="rect">
            <a:avLst/>
          </a:prstGeom>
        </p:spPr>
        <p:txBody>
          <a:bodyPr wrap="square" lIns="0" tIns="0" rIns="0" bIns="0" rtlCol="0" anchor="t">
            <a:spAutoFit/>
          </a:bodyPr>
          <a:lstStyle/>
          <a:p>
            <a:pPr algn="ctr">
              <a:lnSpc>
                <a:spcPts val="2799"/>
              </a:lnSpc>
              <a:spcBef>
                <a:spcPct val="0"/>
              </a:spcBef>
            </a:pPr>
            <a:r>
              <a:rPr lang="tr-TR" sz="1999" b="1" dirty="0">
                <a:solidFill>
                  <a:schemeClr val="bg1">
                    <a:lumMod val="65000"/>
                  </a:schemeClr>
                </a:solidFill>
                <a:latin typeface="Poppins"/>
                <a:ea typeface="Poppins"/>
                <a:cs typeface="Poppins"/>
                <a:sym typeface="Poppins"/>
              </a:rPr>
              <a:t>Yatırım Konuları</a:t>
            </a:r>
            <a:endParaRPr lang="en-US" sz="1999" b="1" dirty="0">
              <a:solidFill>
                <a:schemeClr val="bg1">
                  <a:lumMod val="65000"/>
                </a:schemeClr>
              </a:solidFill>
              <a:latin typeface="Poppins"/>
              <a:ea typeface="Poppins"/>
              <a:cs typeface="Poppins"/>
              <a:sym typeface="Poppins"/>
            </a:endParaRPr>
          </a:p>
        </p:txBody>
      </p:sp>
      <p:sp>
        <p:nvSpPr>
          <p:cNvPr id="41" name="TextBox 36">
            <a:extLst>
              <a:ext uri="{FF2B5EF4-FFF2-40B4-BE49-F238E27FC236}">
                <a16:creationId xmlns:a16="http://schemas.microsoft.com/office/drawing/2014/main" id="{47D6609C-DD84-7555-BF08-3B4612D05F28}"/>
              </a:ext>
            </a:extLst>
          </p:cNvPr>
          <p:cNvSpPr txBox="1"/>
          <p:nvPr/>
        </p:nvSpPr>
        <p:spPr>
          <a:xfrm>
            <a:off x="4572000" y="499431"/>
            <a:ext cx="3657599" cy="341055"/>
          </a:xfrm>
          <a:prstGeom prst="rect">
            <a:avLst/>
          </a:prstGeom>
        </p:spPr>
        <p:txBody>
          <a:bodyPr wrap="square" lIns="0" tIns="0" rIns="0" bIns="0" rtlCol="0" anchor="t">
            <a:spAutoFit/>
          </a:bodyPr>
          <a:lstStyle>
            <a:defPPr>
              <a:defRPr lang="en-US"/>
            </a:defPPr>
            <a:lvl1pPr algn="ctr">
              <a:lnSpc>
                <a:spcPts val="2799"/>
              </a:lnSpc>
              <a:spcBef>
                <a:spcPct val="0"/>
              </a:spcBef>
              <a:defRPr sz="1999" b="1">
                <a:solidFill>
                  <a:schemeClr val="bg1"/>
                </a:solidFill>
                <a:latin typeface="Poppins"/>
                <a:ea typeface="Poppins"/>
                <a:cs typeface="Poppins"/>
              </a:defRPr>
            </a:lvl1pPr>
          </a:lstStyle>
          <a:p>
            <a:r>
              <a:rPr lang="tr-TR" dirty="0">
                <a:solidFill>
                  <a:srgbClr val="0054C5"/>
                </a:solidFill>
                <a:sym typeface="Poppins"/>
              </a:rPr>
              <a:t>Yeni Teşvik Sistemi</a:t>
            </a:r>
            <a:endParaRPr lang="en-US" dirty="0">
              <a:solidFill>
                <a:srgbClr val="0054C5"/>
              </a:solidFill>
              <a:sym typeface="Poppins"/>
            </a:endParaRPr>
          </a:p>
        </p:txBody>
      </p:sp>
      <p:sp>
        <p:nvSpPr>
          <p:cNvPr id="42" name="Dikdörtgen 41">
            <a:extLst>
              <a:ext uri="{FF2B5EF4-FFF2-40B4-BE49-F238E27FC236}">
                <a16:creationId xmlns:a16="http://schemas.microsoft.com/office/drawing/2014/main" id="{2B39C37F-143A-55CD-D0A4-F95FDABBE5C7}"/>
              </a:ext>
            </a:extLst>
          </p:cNvPr>
          <p:cNvSpPr/>
          <p:nvPr/>
        </p:nvSpPr>
        <p:spPr>
          <a:xfrm>
            <a:off x="16230600" y="190500"/>
            <a:ext cx="1800108" cy="914400"/>
          </a:xfrm>
          <a:prstGeom prst="rect">
            <a:avLst/>
          </a:prstGeom>
          <a:solidFill>
            <a:srgbClr val="005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8254" y="247789"/>
            <a:ext cx="784800" cy="844337"/>
          </a:xfrm>
          <a:prstGeom prst="rect">
            <a:avLst/>
          </a:prstGeom>
        </p:spPr>
      </p:pic>
      <p:sp>
        <p:nvSpPr>
          <p:cNvPr id="9" name="Dikdörtgen 8">
            <a:extLst>
              <a:ext uri="{FF2B5EF4-FFF2-40B4-BE49-F238E27FC236}">
                <a16:creationId xmlns:a16="http://schemas.microsoft.com/office/drawing/2014/main" id="{59E7EEA9-D06E-6993-D0A7-58139091C8BC}"/>
              </a:ext>
            </a:extLst>
          </p:cNvPr>
          <p:cNvSpPr/>
          <p:nvPr/>
        </p:nvSpPr>
        <p:spPr>
          <a:xfrm>
            <a:off x="1799204" y="1729444"/>
            <a:ext cx="5424883" cy="584775"/>
          </a:xfrm>
          <a:prstGeom prst="rect">
            <a:avLst/>
          </a:prstGeom>
        </p:spPr>
        <p:txBody>
          <a:bodyPr wrap="none">
            <a:spAutoFit/>
          </a:bodyPr>
          <a:lstStyle/>
          <a:p>
            <a:r>
              <a:rPr lang="tr-TR" sz="3200" dirty="0">
                <a:ln>
                  <a:solidFill>
                    <a:srgbClr val="0054C5"/>
                  </a:solidFill>
                </a:ln>
                <a:solidFill>
                  <a:srgbClr val="0054C5"/>
                </a:solidFill>
                <a:latin typeface="Poppins Bold" panose="00000800000000000000" pitchFamily="2" charset="-94"/>
                <a:cs typeface="Poppins Bold" panose="00000800000000000000" pitchFamily="2" charset="-94"/>
              </a:rPr>
              <a:t>YENİ </a:t>
            </a:r>
            <a:r>
              <a:rPr lang="tr-TR" sz="3200" dirty="0">
                <a:ln>
                  <a:solidFill>
                    <a:srgbClr val="0054C5"/>
                  </a:solidFill>
                </a:ln>
                <a:solidFill>
                  <a:srgbClr val="0054C5"/>
                </a:solidFill>
                <a:latin typeface="Poppins ExtraLight" panose="00000300000000000000" pitchFamily="2" charset="-94"/>
                <a:cs typeface="Poppins ExtraLight" panose="00000300000000000000" pitchFamily="2" charset="-94"/>
              </a:rPr>
              <a:t>YATIRIM TEŞVİK SİSTEMİ</a:t>
            </a:r>
            <a:endParaRPr lang="tr-TR" sz="3200" dirty="0">
              <a:ln>
                <a:solidFill>
                  <a:srgbClr val="0054C5"/>
                </a:solidFill>
              </a:ln>
              <a:latin typeface="Poppins ExtraLight" panose="00000300000000000000" pitchFamily="2" charset="-94"/>
              <a:cs typeface="Poppins ExtraLight" panose="00000300000000000000" pitchFamily="2" charset="-94"/>
            </a:endParaRPr>
          </a:p>
        </p:txBody>
      </p:sp>
      <p:grpSp>
        <p:nvGrpSpPr>
          <p:cNvPr id="11" name="Group 33">
            <a:extLst>
              <a:ext uri="{FF2B5EF4-FFF2-40B4-BE49-F238E27FC236}">
                <a16:creationId xmlns:a16="http://schemas.microsoft.com/office/drawing/2014/main" id="{1F31A772-25AF-2F5E-99BC-926D58C5D2BC}"/>
              </a:ext>
            </a:extLst>
          </p:cNvPr>
          <p:cNvGrpSpPr/>
          <p:nvPr/>
        </p:nvGrpSpPr>
        <p:grpSpPr>
          <a:xfrm>
            <a:off x="685800" y="1519050"/>
            <a:ext cx="1005562" cy="1005562"/>
            <a:chOff x="0" y="0"/>
            <a:chExt cx="812800" cy="812800"/>
          </a:xfrm>
        </p:grpSpPr>
        <p:sp>
          <p:nvSpPr>
            <p:cNvPr id="12" name="Freeform 34">
              <a:extLst>
                <a:ext uri="{FF2B5EF4-FFF2-40B4-BE49-F238E27FC236}">
                  <a16:creationId xmlns:a16="http://schemas.microsoft.com/office/drawing/2014/main" id="{E899A292-9C33-BB1E-0506-DD776567CC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13" name="TextBox 35">
              <a:extLst>
                <a:ext uri="{FF2B5EF4-FFF2-40B4-BE49-F238E27FC236}">
                  <a16:creationId xmlns:a16="http://schemas.microsoft.com/office/drawing/2014/main" id="{FCA455BD-732F-9952-0067-529C968EE6C5}"/>
                </a:ext>
              </a:extLst>
            </p:cNvPr>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graphicFrame>
        <p:nvGraphicFramePr>
          <p:cNvPr id="15" name="object 2">
            <a:extLst>
              <a:ext uri="{FF2B5EF4-FFF2-40B4-BE49-F238E27FC236}">
                <a16:creationId xmlns:a16="http://schemas.microsoft.com/office/drawing/2014/main" id="{99BBA893-7FCB-73D4-1951-97425DFBAA6E}"/>
              </a:ext>
            </a:extLst>
          </p:cNvPr>
          <p:cNvGraphicFramePr>
            <a:graphicFrameLocks noGrp="1"/>
          </p:cNvGraphicFramePr>
          <p:nvPr>
            <p:extLst>
              <p:ext uri="{D42A27DB-BD31-4B8C-83A1-F6EECF244321}">
                <p14:modId xmlns:p14="http://schemas.microsoft.com/office/powerpoint/2010/main" val="3246809157"/>
              </p:ext>
            </p:extLst>
          </p:nvPr>
        </p:nvGraphicFramePr>
        <p:xfrm>
          <a:off x="5333999" y="2232695"/>
          <a:ext cx="12496800" cy="7356247"/>
        </p:xfrm>
        <a:graphic>
          <a:graphicData uri="http://schemas.openxmlformats.org/drawingml/2006/table">
            <a:tbl>
              <a:tblPr firstRow="1" bandRow="1">
                <a:tableStyleId>{BC89EF96-8CEA-46FF-86C4-4CE0E7609802}</a:tableStyleId>
              </a:tblPr>
              <a:tblGrid>
                <a:gridCol w="6116872">
                  <a:extLst>
                    <a:ext uri="{9D8B030D-6E8A-4147-A177-3AD203B41FA5}">
                      <a16:colId xmlns:a16="http://schemas.microsoft.com/office/drawing/2014/main" val="20000"/>
                    </a:ext>
                  </a:extLst>
                </a:gridCol>
                <a:gridCol w="1779881">
                  <a:extLst>
                    <a:ext uri="{9D8B030D-6E8A-4147-A177-3AD203B41FA5}">
                      <a16:colId xmlns:a16="http://schemas.microsoft.com/office/drawing/2014/main" val="20001"/>
                    </a:ext>
                  </a:extLst>
                </a:gridCol>
                <a:gridCol w="1533349">
                  <a:extLst>
                    <a:ext uri="{9D8B030D-6E8A-4147-A177-3AD203B41FA5}">
                      <a16:colId xmlns:a16="http://schemas.microsoft.com/office/drawing/2014/main" val="20002"/>
                    </a:ext>
                  </a:extLst>
                </a:gridCol>
                <a:gridCol w="1533349">
                  <a:extLst>
                    <a:ext uri="{9D8B030D-6E8A-4147-A177-3AD203B41FA5}">
                      <a16:colId xmlns:a16="http://schemas.microsoft.com/office/drawing/2014/main" val="157479694"/>
                    </a:ext>
                  </a:extLst>
                </a:gridCol>
                <a:gridCol w="1533349">
                  <a:extLst>
                    <a:ext uri="{9D8B030D-6E8A-4147-A177-3AD203B41FA5}">
                      <a16:colId xmlns:a16="http://schemas.microsoft.com/office/drawing/2014/main" val="1547226381"/>
                    </a:ext>
                  </a:extLst>
                </a:gridCol>
              </a:tblGrid>
              <a:tr h="930491">
                <a:tc>
                  <a:txBody>
                    <a:bodyPr/>
                    <a:lstStyle/>
                    <a:p>
                      <a:pPr marL="0" algn="ctr">
                        <a:lnSpc>
                          <a:spcPct val="100000"/>
                        </a:lnSpc>
                      </a:pPr>
                      <a:r>
                        <a:rPr lang="tr-TR" sz="1900" u="sng" spc="-25" noProof="0" dirty="0">
                          <a:solidFill>
                            <a:srgbClr val="FF0000"/>
                          </a:solidFill>
                          <a:uFill>
                            <a:solidFill>
                              <a:srgbClr val="000000"/>
                            </a:solidFill>
                          </a:uFill>
                          <a:latin typeface="+mj-lt"/>
                        </a:rPr>
                        <a:t>Teşvik</a:t>
                      </a:r>
                      <a:r>
                        <a:rPr lang="tr-TR" sz="1900" u="sng" spc="-35" noProof="0" dirty="0">
                          <a:solidFill>
                            <a:srgbClr val="FF0000"/>
                          </a:solidFill>
                          <a:uFill>
                            <a:solidFill>
                              <a:srgbClr val="000000"/>
                            </a:solidFill>
                          </a:uFill>
                          <a:latin typeface="+mj-lt"/>
                        </a:rPr>
                        <a:t> </a:t>
                      </a:r>
                      <a:r>
                        <a:rPr lang="tr-TR" sz="1900" u="sng" spc="-10" noProof="0" dirty="0">
                          <a:solidFill>
                            <a:srgbClr val="FF0000"/>
                          </a:solidFill>
                          <a:uFill>
                            <a:solidFill>
                              <a:srgbClr val="000000"/>
                            </a:solidFill>
                          </a:uFill>
                          <a:latin typeface="+mj-lt"/>
                        </a:rPr>
                        <a:t>Unsurları</a:t>
                      </a:r>
                    </a:p>
                    <a:p>
                      <a:pPr marL="0" algn="ctr">
                        <a:lnSpc>
                          <a:spcPct val="100000"/>
                        </a:lnSpc>
                      </a:pPr>
                      <a:endParaRPr lang="tr-TR" sz="1900" noProof="0" dirty="0">
                        <a:solidFill>
                          <a:srgbClr val="0054C5"/>
                        </a:solidFill>
                        <a:latin typeface="+mj-lt"/>
                        <a:cs typeface="Calibri"/>
                      </a:endParaRPr>
                    </a:p>
                  </a:txBody>
                  <a:tcPr marL="45720" marR="45720" anchor="ctr"/>
                </a:tc>
                <a:tc>
                  <a:txBody>
                    <a:bodyPr/>
                    <a:lstStyle/>
                    <a:p>
                      <a:pPr marL="0" marR="158750" indent="0" algn="ctr">
                        <a:lnSpc>
                          <a:spcPct val="100000"/>
                        </a:lnSpc>
                      </a:pPr>
                      <a:r>
                        <a:rPr lang="tr-TR" sz="1700" spc="-25" noProof="0" dirty="0">
                          <a:solidFill>
                            <a:schemeClr val="bg1"/>
                          </a:solidFill>
                          <a:latin typeface="+mj-lt"/>
                        </a:rPr>
                        <a:t> Hedef Yatırım</a:t>
                      </a:r>
                      <a:endParaRPr lang="tr-TR" sz="1700" noProof="0" dirty="0">
                        <a:solidFill>
                          <a:schemeClr val="bg1"/>
                        </a:solidFill>
                        <a:latin typeface="+mj-lt"/>
                        <a:cs typeface="Calibri"/>
                      </a:endParaRPr>
                    </a:p>
                  </a:txBody>
                  <a:tcPr marL="45720" marR="45720" anchor="ctr">
                    <a:solidFill>
                      <a:srgbClr val="0054C5"/>
                    </a:solidFill>
                  </a:tcPr>
                </a:tc>
                <a:tc>
                  <a:txBody>
                    <a:bodyPr/>
                    <a:lstStyle/>
                    <a:p>
                      <a:pPr marL="0" marR="158750" indent="0" algn="ctr">
                        <a:lnSpc>
                          <a:spcPct val="100000"/>
                        </a:lnSpc>
                      </a:pPr>
                      <a:r>
                        <a:rPr lang="tr-TR" sz="1700" spc="-25" noProof="0" dirty="0">
                          <a:solidFill>
                            <a:schemeClr val="bg1"/>
                          </a:solidFill>
                          <a:latin typeface="+mj-lt"/>
                        </a:rPr>
                        <a:t> Öncelikli Yatırım</a:t>
                      </a:r>
                      <a:endParaRPr lang="tr-TR" sz="1700" noProof="0" dirty="0">
                        <a:solidFill>
                          <a:schemeClr val="bg1"/>
                        </a:solidFill>
                        <a:latin typeface="+mj-lt"/>
                        <a:cs typeface="Calibri"/>
                      </a:endParaRPr>
                    </a:p>
                  </a:txBody>
                  <a:tcPr marL="45720" marR="45720" anchor="ctr">
                    <a:solidFill>
                      <a:srgbClr val="0054C5"/>
                    </a:solidFill>
                  </a:tcPr>
                </a:tc>
                <a:tc>
                  <a:txBody>
                    <a:bodyPr/>
                    <a:lstStyle/>
                    <a:p>
                      <a:pPr marL="0" marR="113030" indent="0" algn="ctr">
                        <a:lnSpc>
                          <a:spcPct val="100000"/>
                        </a:lnSpc>
                      </a:pPr>
                      <a:r>
                        <a:rPr lang="tr-TR" sz="1700" b="1" kern="1200" spc="-25" noProof="0" dirty="0">
                          <a:solidFill>
                            <a:schemeClr val="bg1"/>
                          </a:solidFill>
                          <a:latin typeface="+mj-lt"/>
                          <a:ea typeface="+mn-ea"/>
                          <a:cs typeface="+mn-cs"/>
                        </a:rPr>
                        <a:t>Stratejik Hamle</a:t>
                      </a:r>
                    </a:p>
                  </a:txBody>
                  <a:tcPr marL="45720" marR="45720" anchor="ctr">
                    <a:solidFill>
                      <a:srgbClr val="0054C5"/>
                    </a:solidFill>
                  </a:tcPr>
                </a:tc>
                <a:tc>
                  <a:txBody>
                    <a:bodyPr/>
                    <a:lstStyle/>
                    <a:p>
                      <a:pPr marL="0" marR="113030" indent="0" algn="ctr">
                        <a:lnSpc>
                          <a:spcPct val="100000"/>
                        </a:lnSpc>
                      </a:pPr>
                      <a:r>
                        <a:rPr lang="tr-TR" sz="1700" b="1" kern="1200" spc="-25" noProof="0" dirty="0" smtClean="0">
                          <a:solidFill>
                            <a:schemeClr val="bg1"/>
                          </a:solidFill>
                          <a:latin typeface="+mj-lt"/>
                          <a:ea typeface="+mn-ea"/>
                          <a:cs typeface="+mn-cs"/>
                        </a:rPr>
                        <a:t> </a:t>
                      </a:r>
                      <a:r>
                        <a:rPr lang="tr-TR" sz="1700" b="1" kern="1200" spc="-25" noProof="0" dirty="0">
                          <a:solidFill>
                            <a:srgbClr val="FFC000"/>
                          </a:solidFill>
                          <a:latin typeface="+mj-lt"/>
                          <a:ea typeface="+mn-ea"/>
                          <a:cs typeface="+mn-cs"/>
                        </a:rPr>
                        <a:t>Yerel Kalkınma Hamlesi</a:t>
                      </a:r>
                    </a:p>
                  </a:txBody>
                  <a:tcPr marL="45720" marR="45720" anchor="ctr">
                    <a:solidFill>
                      <a:srgbClr val="0054C5"/>
                    </a:solidFill>
                  </a:tcPr>
                </a:tc>
                <a:extLst>
                  <a:ext uri="{0D108BD9-81ED-4DB2-BD59-A6C34878D82A}">
                    <a16:rowId xmlns:a16="http://schemas.microsoft.com/office/drawing/2014/main" val="10000"/>
                  </a:ext>
                </a:extLst>
              </a:tr>
              <a:tr h="397663">
                <a:tc>
                  <a:txBody>
                    <a:bodyPr/>
                    <a:lstStyle/>
                    <a:p>
                      <a:pPr marL="6985">
                        <a:lnSpc>
                          <a:spcPct val="100000"/>
                        </a:lnSpc>
                        <a:spcBef>
                          <a:spcPts val="140"/>
                        </a:spcBef>
                      </a:pPr>
                      <a:r>
                        <a:rPr lang="tr-TR" sz="1700" noProof="0" dirty="0">
                          <a:latin typeface="+mj-lt"/>
                        </a:rPr>
                        <a:t>KDV</a:t>
                      </a:r>
                      <a:r>
                        <a:rPr lang="tr-TR" sz="1700" spc="-55" noProof="0" dirty="0">
                          <a:latin typeface="+mj-lt"/>
                        </a:rPr>
                        <a:t> </a:t>
                      </a:r>
                      <a:r>
                        <a:rPr lang="tr-TR" sz="1700" noProof="0" dirty="0">
                          <a:latin typeface="+mj-lt"/>
                        </a:rPr>
                        <a:t>İstisnası</a:t>
                      </a:r>
                      <a:r>
                        <a:rPr lang="tr-TR" sz="1700" spc="-55" noProof="0" dirty="0">
                          <a:latin typeface="+mj-lt"/>
                        </a:rPr>
                        <a:t> </a:t>
                      </a:r>
                      <a:r>
                        <a:rPr lang="tr-TR" sz="1700" spc="-20" noProof="0" dirty="0">
                          <a:latin typeface="+mj-lt"/>
                        </a:rPr>
                        <a:t>(TL)</a:t>
                      </a:r>
                      <a:endParaRPr lang="tr-TR" sz="1700" noProof="0" dirty="0">
                        <a:latin typeface="+mj-lt"/>
                        <a:cs typeface="Calibri"/>
                      </a:endParaRPr>
                    </a:p>
                  </a:txBody>
                  <a:tcPr marL="45720" marR="45720" anchor="ctr"/>
                </a:tc>
                <a:tc>
                  <a:txBody>
                    <a:bodyPr/>
                    <a:lstStyle/>
                    <a:p>
                      <a:pPr algn="ctr">
                        <a:lnSpc>
                          <a:spcPct val="100000"/>
                        </a:lnSpc>
                        <a:spcBef>
                          <a:spcPts val="140"/>
                        </a:spcBef>
                      </a:pPr>
                      <a:r>
                        <a:rPr lang="tr-TR" sz="1800" b="1" kern="1200" spc="-10" noProof="0" dirty="0">
                          <a:solidFill>
                            <a:schemeClr val="tx1"/>
                          </a:solidFill>
                          <a:latin typeface="+mj-lt"/>
                          <a:ea typeface="+mn-ea"/>
                          <a:cs typeface="+mn-cs"/>
                        </a:rPr>
                        <a:t>40.000.000</a:t>
                      </a:r>
                    </a:p>
                  </a:txBody>
                  <a:tcPr marL="45720" marR="45720" anchor="ctr"/>
                </a:tc>
                <a:tc>
                  <a:txBody>
                    <a:bodyPr/>
                    <a:lstStyle/>
                    <a:p>
                      <a:pPr algn="ctr">
                        <a:lnSpc>
                          <a:spcPct val="100000"/>
                        </a:lnSpc>
                        <a:spcBef>
                          <a:spcPts val="140"/>
                        </a:spcBef>
                      </a:pPr>
                      <a:r>
                        <a:rPr lang="tr-TR" sz="1800" b="1" kern="1200" spc="-10" noProof="0" dirty="0">
                          <a:solidFill>
                            <a:schemeClr val="tx1"/>
                          </a:solidFill>
                          <a:latin typeface="+mj-lt"/>
                          <a:ea typeface="+mn-ea"/>
                          <a:cs typeface="+mn-cs"/>
                        </a:rPr>
                        <a:t>40.000.000</a:t>
                      </a:r>
                    </a:p>
                  </a:txBody>
                  <a:tcPr marL="45720" marR="45720" anchor="ctr"/>
                </a:tc>
                <a:tc>
                  <a:txBody>
                    <a:bodyPr/>
                    <a:lstStyle/>
                    <a:p>
                      <a:pPr algn="ctr">
                        <a:lnSpc>
                          <a:spcPct val="100000"/>
                        </a:lnSpc>
                        <a:spcBef>
                          <a:spcPts val="140"/>
                        </a:spcBef>
                      </a:pPr>
                      <a:r>
                        <a:rPr lang="tr-TR" sz="1800" b="1" kern="1200" spc="-10" noProof="0" dirty="0">
                          <a:solidFill>
                            <a:schemeClr val="tx1"/>
                          </a:solidFill>
                          <a:latin typeface="+mj-lt"/>
                          <a:ea typeface="+mn-ea"/>
                          <a:cs typeface="+mn-cs"/>
                        </a:rPr>
                        <a:t>40.000.000</a:t>
                      </a:r>
                    </a:p>
                  </a:txBody>
                  <a:tcPr marL="45720" marR="45720" anchor="ctr"/>
                </a:tc>
                <a:tc>
                  <a:txBody>
                    <a:bodyPr/>
                    <a:lstStyle/>
                    <a:p>
                      <a:pPr marL="0" algn="ctr" defTabSz="914400" rtl="0" eaLnBrk="1" latinLnBrk="0" hangingPunct="1">
                        <a:lnSpc>
                          <a:spcPts val="1555"/>
                        </a:lnSpc>
                        <a:spcBef>
                          <a:spcPts val="140"/>
                        </a:spcBef>
                      </a:pPr>
                      <a:r>
                        <a:rPr lang="tr-TR" sz="1800" b="1" kern="1200" spc="-10" noProof="0" dirty="0">
                          <a:solidFill>
                            <a:schemeClr val="tx1"/>
                          </a:solidFill>
                          <a:latin typeface="+mj-lt"/>
                          <a:ea typeface="+mn-ea"/>
                          <a:cs typeface="+mn-cs"/>
                        </a:rPr>
                        <a:t>40.000.000</a:t>
                      </a:r>
                    </a:p>
                  </a:txBody>
                  <a:tcPr marL="45720" marR="45720" anchor="ctr"/>
                </a:tc>
                <a:extLst>
                  <a:ext uri="{0D108BD9-81ED-4DB2-BD59-A6C34878D82A}">
                    <a16:rowId xmlns:a16="http://schemas.microsoft.com/office/drawing/2014/main" val="10001"/>
                  </a:ext>
                </a:extLst>
              </a:tr>
              <a:tr h="383661">
                <a:tc>
                  <a:txBody>
                    <a:bodyPr/>
                    <a:lstStyle/>
                    <a:p>
                      <a:pPr marL="6985">
                        <a:lnSpc>
                          <a:spcPts val="1555"/>
                        </a:lnSpc>
                      </a:pPr>
                      <a:r>
                        <a:rPr lang="tr-TR" sz="1700" noProof="0" dirty="0">
                          <a:latin typeface="+mj-lt"/>
                        </a:rPr>
                        <a:t>Gümrük</a:t>
                      </a:r>
                      <a:r>
                        <a:rPr lang="tr-TR" sz="1700" spc="-65" noProof="0" dirty="0">
                          <a:latin typeface="+mj-lt"/>
                        </a:rPr>
                        <a:t> </a:t>
                      </a:r>
                      <a:r>
                        <a:rPr lang="tr-TR" sz="1700" spc="-10" noProof="0" dirty="0">
                          <a:latin typeface="+mj-lt"/>
                        </a:rPr>
                        <a:t>Vergisi</a:t>
                      </a:r>
                      <a:r>
                        <a:rPr lang="tr-TR" sz="1700" spc="-35" noProof="0" dirty="0">
                          <a:latin typeface="+mj-lt"/>
                        </a:rPr>
                        <a:t> </a:t>
                      </a:r>
                      <a:r>
                        <a:rPr lang="tr-TR" sz="1700" noProof="0" dirty="0">
                          <a:latin typeface="+mj-lt"/>
                        </a:rPr>
                        <a:t>Muafiyeti</a:t>
                      </a:r>
                      <a:r>
                        <a:rPr lang="tr-TR" sz="1700" spc="-35" noProof="0" dirty="0">
                          <a:latin typeface="+mj-lt"/>
                        </a:rPr>
                        <a:t> </a:t>
                      </a:r>
                      <a:r>
                        <a:rPr lang="tr-TR" sz="1700" spc="-20" noProof="0" dirty="0">
                          <a:latin typeface="+mj-lt"/>
                        </a:rPr>
                        <a:t>(TL)</a:t>
                      </a:r>
                      <a:endParaRPr lang="tr-TR" sz="1700" noProof="0" dirty="0">
                        <a:latin typeface="+mj-lt"/>
                        <a:cs typeface="Calibri"/>
                      </a:endParaRPr>
                    </a:p>
                  </a:txBody>
                  <a:tcPr marL="45720" marR="45720" anchor="ctr"/>
                </a:tc>
                <a:tc>
                  <a:txBody>
                    <a:bodyPr/>
                    <a:lstStyle/>
                    <a:p>
                      <a:pPr algn="ctr">
                        <a:lnSpc>
                          <a:spcPts val="1555"/>
                        </a:lnSpc>
                      </a:pPr>
                      <a:r>
                        <a:rPr lang="tr-TR" sz="1800" b="1" kern="1200" spc="-10" noProof="0" dirty="0">
                          <a:solidFill>
                            <a:schemeClr val="tx1"/>
                          </a:solidFill>
                          <a:latin typeface="+mj-lt"/>
                          <a:ea typeface="+mn-ea"/>
                          <a:cs typeface="+mn-cs"/>
                        </a:rPr>
                        <a:t>2.000.000</a:t>
                      </a:r>
                    </a:p>
                  </a:txBody>
                  <a:tcPr marL="45720" marR="45720" anchor="ctr"/>
                </a:tc>
                <a:tc>
                  <a:txBody>
                    <a:bodyPr/>
                    <a:lstStyle/>
                    <a:p>
                      <a:pPr algn="ctr">
                        <a:lnSpc>
                          <a:spcPts val="1555"/>
                        </a:lnSpc>
                      </a:pPr>
                      <a:r>
                        <a:rPr lang="tr-TR" sz="1800" b="1" kern="1200" spc="-10" noProof="0" dirty="0">
                          <a:solidFill>
                            <a:schemeClr val="tx1"/>
                          </a:solidFill>
                          <a:latin typeface="+mj-lt"/>
                          <a:ea typeface="+mn-ea"/>
                          <a:cs typeface="+mn-cs"/>
                        </a:rPr>
                        <a:t>2.000.000</a:t>
                      </a:r>
                    </a:p>
                  </a:txBody>
                  <a:tcPr marL="45720" marR="45720" anchor="ctr"/>
                </a:tc>
                <a:tc>
                  <a:txBody>
                    <a:bodyPr/>
                    <a:lstStyle/>
                    <a:p>
                      <a:pPr algn="ctr">
                        <a:lnSpc>
                          <a:spcPts val="1555"/>
                        </a:lnSpc>
                      </a:pPr>
                      <a:r>
                        <a:rPr lang="tr-TR" sz="1800" b="1" kern="1200" spc="-10" noProof="0" dirty="0">
                          <a:solidFill>
                            <a:schemeClr val="tx1"/>
                          </a:solidFill>
                          <a:latin typeface="+mj-lt"/>
                          <a:ea typeface="+mn-ea"/>
                          <a:cs typeface="+mn-cs"/>
                        </a:rPr>
                        <a:t>2.000.000</a:t>
                      </a:r>
                    </a:p>
                  </a:txBody>
                  <a:tcPr marL="45720" marR="45720" anchor="ctr"/>
                </a:tc>
                <a:tc>
                  <a:txBody>
                    <a:bodyPr/>
                    <a:lstStyle/>
                    <a:p>
                      <a:pPr marL="0" algn="ctr" defTabSz="914400" rtl="0" eaLnBrk="1" latinLnBrk="0" hangingPunct="1">
                        <a:lnSpc>
                          <a:spcPts val="1555"/>
                        </a:lnSpc>
                      </a:pPr>
                      <a:r>
                        <a:rPr lang="tr-TR" sz="1800" b="1" kern="1200" spc="-10" noProof="0" dirty="0">
                          <a:solidFill>
                            <a:schemeClr val="tx1"/>
                          </a:solidFill>
                          <a:latin typeface="+mj-lt"/>
                          <a:ea typeface="+mn-ea"/>
                          <a:cs typeface="+mn-cs"/>
                        </a:rPr>
                        <a:t>2.000.000</a:t>
                      </a:r>
                    </a:p>
                  </a:txBody>
                  <a:tcPr marL="45720" marR="45720" anchor="ctr"/>
                </a:tc>
                <a:extLst>
                  <a:ext uri="{0D108BD9-81ED-4DB2-BD59-A6C34878D82A}">
                    <a16:rowId xmlns:a16="http://schemas.microsoft.com/office/drawing/2014/main" val="10002"/>
                  </a:ext>
                </a:extLst>
              </a:tr>
              <a:tr h="397663">
                <a:tc>
                  <a:txBody>
                    <a:bodyPr/>
                    <a:lstStyle/>
                    <a:p>
                      <a:pPr marL="6985">
                        <a:lnSpc>
                          <a:spcPct val="100000"/>
                        </a:lnSpc>
                        <a:spcBef>
                          <a:spcPts val="145"/>
                        </a:spcBef>
                      </a:pPr>
                      <a:r>
                        <a:rPr lang="tr-TR" sz="1700" spc="-10" noProof="0" dirty="0">
                          <a:latin typeface="+mj-lt"/>
                        </a:rPr>
                        <a:t>Vergi</a:t>
                      </a:r>
                      <a:r>
                        <a:rPr lang="tr-TR" sz="1700" spc="-40" noProof="0" dirty="0">
                          <a:latin typeface="+mj-lt"/>
                        </a:rPr>
                        <a:t> İndirimi </a:t>
                      </a:r>
                      <a:r>
                        <a:rPr lang="tr-TR" sz="1700" spc="-10" noProof="0" dirty="0">
                          <a:latin typeface="+mj-lt"/>
                        </a:rPr>
                        <a:t>YKO</a:t>
                      </a:r>
                      <a:endParaRPr lang="tr-TR" sz="1700" noProof="0" dirty="0">
                        <a:latin typeface="+mj-lt"/>
                        <a:cs typeface="Calibri"/>
                      </a:endParaRP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 20</a:t>
                      </a: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 30</a:t>
                      </a: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 40</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 50</a:t>
                      </a:r>
                    </a:p>
                  </a:txBody>
                  <a:tcPr marL="45720" marR="45720" anchor="ctr"/>
                </a:tc>
                <a:extLst>
                  <a:ext uri="{0D108BD9-81ED-4DB2-BD59-A6C34878D82A}">
                    <a16:rowId xmlns:a16="http://schemas.microsoft.com/office/drawing/2014/main" val="10003"/>
                  </a:ext>
                </a:extLst>
              </a:tr>
              <a:tr h="383661">
                <a:tc>
                  <a:txBody>
                    <a:bodyPr/>
                    <a:lstStyle/>
                    <a:p>
                      <a:pPr marL="6985">
                        <a:lnSpc>
                          <a:spcPts val="1555"/>
                        </a:lnSpc>
                      </a:pPr>
                      <a:r>
                        <a:rPr lang="tr-TR" sz="1700" spc="-10" noProof="0" dirty="0">
                          <a:latin typeface="+mj-lt"/>
                        </a:rPr>
                        <a:t>Yatırıma</a:t>
                      </a:r>
                      <a:r>
                        <a:rPr lang="tr-TR" sz="1700" spc="-50" noProof="0" dirty="0">
                          <a:latin typeface="+mj-lt"/>
                        </a:rPr>
                        <a:t> </a:t>
                      </a:r>
                      <a:r>
                        <a:rPr lang="tr-TR" sz="1700" noProof="0" dirty="0">
                          <a:latin typeface="+mj-lt"/>
                        </a:rPr>
                        <a:t>Katkı</a:t>
                      </a:r>
                      <a:r>
                        <a:rPr lang="tr-TR" sz="1700" spc="-50" noProof="0" dirty="0">
                          <a:latin typeface="+mj-lt"/>
                        </a:rPr>
                        <a:t> </a:t>
                      </a:r>
                      <a:r>
                        <a:rPr lang="tr-TR" sz="1700" spc="-20" noProof="0" dirty="0">
                          <a:latin typeface="+mj-lt"/>
                        </a:rPr>
                        <a:t>Tutarı</a:t>
                      </a:r>
                      <a:r>
                        <a:rPr lang="tr-TR" sz="1700" spc="-55" noProof="0" dirty="0">
                          <a:latin typeface="+mj-lt"/>
                        </a:rPr>
                        <a:t> </a:t>
                      </a:r>
                      <a:r>
                        <a:rPr lang="tr-TR" sz="1700" spc="-20" noProof="0" dirty="0">
                          <a:latin typeface="+mj-lt"/>
                        </a:rPr>
                        <a:t>(TL)</a:t>
                      </a:r>
                      <a:endParaRPr lang="tr-TR" sz="1700" noProof="0" dirty="0">
                        <a:latin typeface="+mj-lt"/>
                        <a:cs typeface="Calibri"/>
                      </a:endParaRPr>
                    </a:p>
                  </a:txBody>
                  <a:tcPr marL="45720" marR="45720" anchor="ctr"/>
                </a:tc>
                <a:tc>
                  <a:txBody>
                    <a:bodyPr/>
                    <a:lstStyle/>
                    <a:p>
                      <a:pPr marL="0" algn="ctr" defTabSz="914400" rtl="0" eaLnBrk="1" latinLnBrk="0" hangingPunct="1">
                        <a:lnSpc>
                          <a:spcPts val="1555"/>
                        </a:lnSpc>
                      </a:pPr>
                      <a:r>
                        <a:rPr lang="tr-TR" sz="1800" b="1" kern="1200" spc="-10" noProof="0" dirty="0">
                          <a:solidFill>
                            <a:schemeClr val="tx1"/>
                          </a:solidFill>
                          <a:latin typeface="+mj-lt"/>
                          <a:ea typeface="+mn-ea"/>
                          <a:cs typeface="+mn-cs"/>
                        </a:rPr>
                        <a:t>80.000.000</a:t>
                      </a:r>
                    </a:p>
                  </a:txBody>
                  <a:tcPr marL="45720" marR="45720" anchor="ctr"/>
                </a:tc>
                <a:tc>
                  <a:txBody>
                    <a:bodyPr/>
                    <a:lstStyle/>
                    <a:p>
                      <a:pPr marL="0" algn="ctr" defTabSz="914400" rtl="0" eaLnBrk="1" latinLnBrk="0" hangingPunct="1">
                        <a:lnSpc>
                          <a:spcPts val="1555"/>
                        </a:lnSpc>
                      </a:pPr>
                      <a:r>
                        <a:rPr lang="tr-TR" sz="1800" b="1" kern="1200" spc="-10" noProof="0" dirty="0" smtClean="0">
                          <a:solidFill>
                            <a:schemeClr val="tx1"/>
                          </a:solidFill>
                          <a:latin typeface="+mj-lt"/>
                          <a:ea typeface="+mn-ea"/>
                          <a:cs typeface="+mn-cs"/>
                        </a:rPr>
                        <a:t>82.800.000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ts val="1555"/>
                        </a:lnSpc>
                      </a:pPr>
                      <a:r>
                        <a:rPr lang="tr-TR" sz="1800" b="1" kern="1200" spc="-10" noProof="0" dirty="0" smtClean="0">
                          <a:solidFill>
                            <a:schemeClr val="tx1"/>
                          </a:solidFill>
                          <a:latin typeface="+mj-lt"/>
                          <a:ea typeface="+mn-ea"/>
                          <a:cs typeface="+mn-cs"/>
                        </a:rPr>
                        <a:t>96.000.000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ts val="1555"/>
                        </a:lnSpc>
                      </a:pPr>
                      <a:r>
                        <a:rPr lang="tr-TR" sz="1800" b="1" kern="1200" spc="-10" noProof="0" dirty="0" smtClean="0">
                          <a:solidFill>
                            <a:schemeClr val="tx1"/>
                          </a:solidFill>
                          <a:latin typeface="+mj-lt"/>
                          <a:ea typeface="+mn-ea"/>
                          <a:cs typeface="+mn-cs"/>
                        </a:rPr>
                        <a:t>110.000.000</a:t>
                      </a:r>
                      <a:endParaRPr lang="tr-TR" sz="1800" b="1" kern="1200" spc="-10" noProof="0" dirty="0">
                        <a:solidFill>
                          <a:schemeClr val="tx1"/>
                        </a:solidFill>
                        <a:latin typeface="+mj-lt"/>
                        <a:ea typeface="+mn-ea"/>
                        <a:cs typeface="+mn-cs"/>
                      </a:endParaRPr>
                    </a:p>
                  </a:txBody>
                  <a:tcPr marL="45720" marR="45720" anchor="ctr"/>
                </a:tc>
                <a:extLst>
                  <a:ext uri="{0D108BD9-81ED-4DB2-BD59-A6C34878D82A}">
                    <a16:rowId xmlns:a16="http://schemas.microsoft.com/office/drawing/2014/main" val="10004"/>
                  </a:ext>
                </a:extLst>
              </a:tr>
              <a:tr h="397663">
                <a:tc>
                  <a:txBody>
                    <a:bodyPr/>
                    <a:lstStyle/>
                    <a:p>
                      <a:pPr marL="6985">
                        <a:lnSpc>
                          <a:spcPct val="100000"/>
                        </a:lnSpc>
                        <a:spcBef>
                          <a:spcPts val="145"/>
                        </a:spcBef>
                      </a:pPr>
                      <a:r>
                        <a:rPr lang="tr-TR" sz="1700" noProof="0" dirty="0">
                          <a:latin typeface="+mj-lt"/>
                        </a:rPr>
                        <a:t>SGK</a:t>
                      </a:r>
                      <a:r>
                        <a:rPr lang="tr-TR" sz="1700" spc="-40" noProof="0" dirty="0">
                          <a:latin typeface="+mj-lt"/>
                        </a:rPr>
                        <a:t> </a:t>
                      </a:r>
                      <a:r>
                        <a:rPr lang="tr-TR" sz="1700" spc="-10" noProof="0" dirty="0">
                          <a:latin typeface="+mj-lt"/>
                        </a:rPr>
                        <a:t>İşveren</a:t>
                      </a:r>
                      <a:r>
                        <a:rPr lang="tr-TR" sz="1700" spc="-25" noProof="0" dirty="0">
                          <a:latin typeface="+mj-lt"/>
                        </a:rPr>
                        <a:t> </a:t>
                      </a:r>
                      <a:r>
                        <a:rPr lang="tr-TR" sz="1700" noProof="0" dirty="0">
                          <a:latin typeface="+mj-lt"/>
                        </a:rPr>
                        <a:t>Hissesi</a:t>
                      </a:r>
                      <a:r>
                        <a:rPr lang="tr-TR" sz="1700" spc="-25" noProof="0" dirty="0">
                          <a:latin typeface="+mj-lt"/>
                        </a:rPr>
                        <a:t> </a:t>
                      </a:r>
                      <a:r>
                        <a:rPr lang="tr-TR" sz="1700" spc="-10" noProof="0" dirty="0">
                          <a:latin typeface="+mj-lt"/>
                        </a:rPr>
                        <a:t>Desteği</a:t>
                      </a:r>
                      <a:r>
                        <a:rPr lang="tr-TR" sz="1700" spc="-25" noProof="0" dirty="0">
                          <a:latin typeface="+mj-lt"/>
                        </a:rPr>
                        <a:t> </a:t>
                      </a:r>
                      <a:r>
                        <a:rPr lang="tr-TR" sz="1700" noProof="0" dirty="0">
                          <a:latin typeface="+mj-lt"/>
                        </a:rPr>
                        <a:t>Süre</a:t>
                      </a:r>
                      <a:r>
                        <a:rPr lang="tr-TR" sz="1700" spc="-30" noProof="0" dirty="0">
                          <a:latin typeface="+mj-lt"/>
                        </a:rPr>
                        <a:t> </a:t>
                      </a:r>
                      <a:r>
                        <a:rPr lang="tr-TR" sz="1700" spc="-10" noProof="0" dirty="0">
                          <a:latin typeface="+mj-lt"/>
                        </a:rPr>
                        <a:t>(Yıl)</a:t>
                      </a:r>
                      <a:endParaRPr lang="tr-TR" sz="1700" noProof="0" dirty="0">
                        <a:latin typeface="+mj-lt"/>
                        <a:cs typeface="Calibri"/>
                      </a:endParaRP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1</a:t>
                      </a: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1</a:t>
                      </a:r>
                    </a:p>
                  </a:txBody>
                  <a:tcPr marL="45720" marR="45720" anchor="ctr"/>
                </a:tc>
                <a:tc>
                  <a:txBody>
                    <a:bodyPr/>
                    <a:lstStyle/>
                    <a:p>
                      <a:pPr algn="ctr">
                        <a:lnSpc>
                          <a:spcPct val="100000"/>
                        </a:lnSpc>
                        <a:spcBef>
                          <a:spcPts val="145"/>
                        </a:spcBef>
                      </a:pPr>
                      <a:r>
                        <a:rPr lang="tr-TR" sz="1800" b="0" kern="1200" spc="-10" noProof="0" dirty="0">
                          <a:solidFill>
                            <a:schemeClr val="tx1"/>
                          </a:solidFill>
                          <a:latin typeface="+mj-lt"/>
                          <a:ea typeface="+mn-ea"/>
                          <a:cs typeface="+mn-cs"/>
                        </a:rPr>
                        <a:t>8</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8</a:t>
                      </a:r>
                    </a:p>
                  </a:txBody>
                  <a:tcPr marL="45720" marR="45720" anchor="ctr"/>
                </a:tc>
                <a:extLst>
                  <a:ext uri="{0D108BD9-81ED-4DB2-BD59-A6C34878D82A}">
                    <a16:rowId xmlns:a16="http://schemas.microsoft.com/office/drawing/2014/main" val="10005"/>
                  </a:ext>
                </a:extLst>
              </a:tr>
              <a:tr h="383661">
                <a:tc>
                  <a:txBody>
                    <a:bodyPr/>
                    <a:lstStyle/>
                    <a:p>
                      <a:pPr marL="6985">
                        <a:lnSpc>
                          <a:spcPts val="1580"/>
                        </a:lnSpc>
                      </a:pPr>
                      <a:r>
                        <a:rPr lang="tr-TR" sz="1700" noProof="0" dirty="0">
                          <a:latin typeface="+mj-lt"/>
                        </a:rPr>
                        <a:t>SGK</a:t>
                      </a:r>
                      <a:r>
                        <a:rPr lang="tr-TR" sz="1700" spc="-40" noProof="0" dirty="0">
                          <a:latin typeface="+mj-lt"/>
                        </a:rPr>
                        <a:t> </a:t>
                      </a:r>
                      <a:r>
                        <a:rPr lang="tr-TR" sz="1700" spc="-10" noProof="0" dirty="0">
                          <a:latin typeface="+mj-lt"/>
                        </a:rPr>
                        <a:t>İşveren</a:t>
                      </a:r>
                      <a:r>
                        <a:rPr lang="tr-TR" sz="1700" spc="-25" noProof="0" dirty="0">
                          <a:latin typeface="+mj-lt"/>
                        </a:rPr>
                        <a:t> </a:t>
                      </a:r>
                      <a:r>
                        <a:rPr lang="tr-TR" sz="1700" noProof="0" dirty="0">
                          <a:latin typeface="+mj-lt"/>
                        </a:rPr>
                        <a:t>Hissesi</a:t>
                      </a:r>
                      <a:r>
                        <a:rPr lang="tr-TR" sz="1700" spc="-25" noProof="0" dirty="0">
                          <a:latin typeface="+mj-lt"/>
                        </a:rPr>
                        <a:t> </a:t>
                      </a:r>
                      <a:r>
                        <a:rPr lang="tr-TR" sz="1700" spc="-10" noProof="0" dirty="0">
                          <a:latin typeface="+mj-lt"/>
                        </a:rPr>
                        <a:t>Desteği</a:t>
                      </a:r>
                      <a:r>
                        <a:rPr lang="tr-TR" sz="1700" spc="-20" noProof="0" dirty="0">
                          <a:latin typeface="+mj-lt"/>
                        </a:rPr>
                        <a:t> (TL ÜST LİMİT)</a:t>
                      </a:r>
                      <a:endParaRPr lang="tr-TR" sz="1700" noProof="0" dirty="0">
                        <a:latin typeface="+mj-lt"/>
                        <a:cs typeface="Calibri"/>
                      </a:endParaRPr>
                    </a:p>
                  </a:txBody>
                  <a:tcPr marL="45720" marR="45720" anchor="ctr"/>
                </a:tc>
                <a:tc>
                  <a:txBody>
                    <a:bodyPr/>
                    <a:lstStyle/>
                    <a:p>
                      <a:pPr algn="ctr">
                        <a:lnSpc>
                          <a:spcPts val="1580"/>
                        </a:lnSpc>
                      </a:pPr>
                      <a:r>
                        <a:rPr lang="tr-TR" sz="1800" b="0" kern="1200" spc="-10" noProof="0" dirty="0">
                          <a:solidFill>
                            <a:schemeClr val="tx1"/>
                          </a:solidFill>
                          <a:latin typeface="+mj-lt"/>
                          <a:ea typeface="+mn-ea"/>
                          <a:cs typeface="+mn-cs"/>
                        </a:rPr>
                        <a:t>Limit Yok</a:t>
                      </a:r>
                    </a:p>
                  </a:txBody>
                  <a:tcPr marL="45720" marR="45720" anchor="ctr"/>
                </a:tc>
                <a:tc>
                  <a:txBody>
                    <a:bodyPr/>
                    <a:lstStyle/>
                    <a:p>
                      <a:pPr algn="ctr">
                        <a:lnSpc>
                          <a:spcPts val="1580"/>
                        </a:lnSpc>
                      </a:pPr>
                      <a:r>
                        <a:rPr lang="tr-TR" sz="1800" b="0" kern="1200" spc="-10" noProof="0" dirty="0">
                          <a:solidFill>
                            <a:schemeClr val="tx1"/>
                          </a:solidFill>
                          <a:latin typeface="+mj-lt"/>
                          <a:ea typeface="+mn-ea"/>
                          <a:cs typeface="+mn-cs"/>
                        </a:rPr>
                        <a:t>Limit Yok</a:t>
                      </a:r>
                    </a:p>
                  </a:txBody>
                  <a:tcPr marL="45720" marR="45720" anchor="ctr"/>
                </a:tc>
                <a:tc>
                  <a:txBody>
                    <a:bodyPr/>
                    <a:lstStyle/>
                    <a:p>
                      <a:pPr algn="ctr">
                        <a:lnSpc>
                          <a:spcPts val="1580"/>
                        </a:lnSpc>
                      </a:pPr>
                      <a:r>
                        <a:rPr lang="tr-TR" sz="1800" b="0" kern="1200" spc="-10" noProof="0" dirty="0">
                          <a:solidFill>
                            <a:schemeClr val="tx1"/>
                          </a:solidFill>
                          <a:latin typeface="+mj-lt"/>
                          <a:ea typeface="+mn-ea"/>
                          <a:cs typeface="+mn-cs"/>
                        </a:rPr>
                        <a:t>Limit Yok</a:t>
                      </a:r>
                    </a:p>
                  </a:txBody>
                  <a:tcPr marL="45720" marR="45720" anchor="ctr"/>
                </a:tc>
                <a:tc>
                  <a:txBody>
                    <a:bodyPr/>
                    <a:lstStyle/>
                    <a:p>
                      <a:pPr marL="0" algn="ctr" defTabSz="914400" rtl="0" eaLnBrk="1" latinLnBrk="0" hangingPunct="1">
                        <a:lnSpc>
                          <a:spcPts val="1555"/>
                        </a:lnSpc>
                      </a:pPr>
                      <a:r>
                        <a:rPr lang="tr-TR" sz="1800" b="0" kern="1200" spc="-10" noProof="0" dirty="0">
                          <a:solidFill>
                            <a:schemeClr val="tx1"/>
                          </a:solidFill>
                          <a:latin typeface="+mj-lt"/>
                          <a:ea typeface="+mn-ea"/>
                          <a:cs typeface="+mn-cs"/>
                        </a:rPr>
                        <a:t>Limit Yok</a:t>
                      </a:r>
                    </a:p>
                  </a:txBody>
                  <a:tcPr marL="45720" marR="45720" anchor="ctr"/>
                </a:tc>
                <a:extLst>
                  <a:ext uri="{0D108BD9-81ED-4DB2-BD59-A6C34878D82A}">
                    <a16:rowId xmlns:a16="http://schemas.microsoft.com/office/drawing/2014/main" val="10006"/>
                  </a:ext>
                </a:extLst>
              </a:tr>
              <a:tr h="420121">
                <a:tc>
                  <a:txBody>
                    <a:bodyPr/>
                    <a:lstStyle/>
                    <a:p>
                      <a:pPr marL="6985">
                        <a:lnSpc>
                          <a:spcPts val="1555"/>
                        </a:lnSpc>
                      </a:pPr>
                      <a:r>
                        <a:rPr lang="tr-TR" sz="1700" noProof="0" dirty="0">
                          <a:latin typeface="+mj-lt"/>
                        </a:rPr>
                        <a:t>SGK</a:t>
                      </a:r>
                      <a:r>
                        <a:rPr lang="tr-TR" sz="1700" spc="-40" noProof="0" dirty="0">
                          <a:latin typeface="+mj-lt"/>
                        </a:rPr>
                        <a:t> </a:t>
                      </a:r>
                      <a:r>
                        <a:rPr lang="tr-TR" sz="1700" spc="-10" noProof="0" dirty="0">
                          <a:latin typeface="+mj-lt"/>
                        </a:rPr>
                        <a:t>İşveren</a:t>
                      </a:r>
                      <a:r>
                        <a:rPr lang="tr-TR" sz="1700" spc="-20" noProof="0" dirty="0">
                          <a:latin typeface="+mj-lt"/>
                        </a:rPr>
                        <a:t> </a:t>
                      </a:r>
                      <a:r>
                        <a:rPr lang="tr-TR" sz="1700" noProof="0" dirty="0">
                          <a:latin typeface="+mj-lt"/>
                        </a:rPr>
                        <a:t>Hissesi</a:t>
                      </a:r>
                      <a:r>
                        <a:rPr lang="tr-TR" sz="1700" spc="-25" noProof="0" dirty="0">
                          <a:latin typeface="+mj-lt"/>
                        </a:rPr>
                        <a:t> </a:t>
                      </a:r>
                      <a:r>
                        <a:rPr lang="tr-TR" sz="1700" spc="-10" noProof="0" dirty="0">
                          <a:latin typeface="+mj-lt"/>
                        </a:rPr>
                        <a:t>Desteği (Gerçekleşen </a:t>
                      </a:r>
                      <a:r>
                        <a:rPr lang="tr-TR" sz="1700" spc="-20" noProof="0" dirty="0">
                          <a:latin typeface="+mj-lt"/>
                        </a:rPr>
                        <a:t>TL)</a:t>
                      </a:r>
                      <a:endParaRPr lang="tr-TR" sz="1700" noProof="0" dirty="0">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1" kern="1200" spc="-10" noProof="0" dirty="0" smtClean="0">
                          <a:solidFill>
                            <a:schemeClr val="tx1"/>
                          </a:solidFill>
                          <a:latin typeface="+mj-lt"/>
                          <a:ea typeface="+mn-ea"/>
                          <a:cs typeface="+mn-cs"/>
                        </a:rPr>
                        <a:t>2.500.000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ct val="100000"/>
                        </a:lnSpc>
                        <a:spcBef>
                          <a:spcPts val="145"/>
                        </a:spcBef>
                      </a:pPr>
                      <a:r>
                        <a:rPr lang="tr-TR" sz="1800" b="1" kern="1200" spc="-10" noProof="0" dirty="0" smtClean="0">
                          <a:solidFill>
                            <a:schemeClr val="tx1"/>
                          </a:solidFill>
                          <a:latin typeface="+mj-lt"/>
                          <a:ea typeface="+mn-ea"/>
                          <a:cs typeface="+mn-cs"/>
                        </a:rPr>
                        <a:t>2.500.000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ct val="100000"/>
                        </a:lnSpc>
                        <a:spcBef>
                          <a:spcPts val="145"/>
                        </a:spcBef>
                      </a:pPr>
                      <a:r>
                        <a:rPr lang="tr-TR" sz="1800" b="1" kern="1200" spc="-10" noProof="0" dirty="0" smtClean="0">
                          <a:solidFill>
                            <a:schemeClr val="tx1"/>
                          </a:solidFill>
                          <a:latin typeface="+mj-lt"/>
                          <a:ea typeface="+mn-ea"/>
                          <a:cs typeface="+mn-cs"/>
                        </a:rPr>
                        <a:t>20.908.000</a:t>
                      </a:r>
                    </a:p>
                  </a:txBody>
                  <a:tcPr marL="45720" marR="45720" anchor="ctr"/>
                </a:tc>
                <a:tc>
                  <a:txBody>
                    <a:bodyPr/>
                    <a:lstStyle/>
                    <a:p>
                      <a:pPr marL="0" algn="ctr" defTabSz="914400" rtl="0" eaLnBrk="1" latinLnBrk="0" hangingPunct="1">
                        <a:lnSpc>
                          <a:spcPts val="1555"/>
                        </a:lnSpc>
                        <a:spcBef>
                          <a:spcPts val="145"/>
                        </a:spcBef>
                      </a:pPr>
                      <a:r>
                        <a:rPr lang="tr-TR" sz="1800" b="1" kern="1200" spc="-10" noProof="0" dirty="0" smtClean="0">
                          <a:solidFill>
                            <a:schemeClr val="tx1"/>
                          </a:solidFill>
                          <a:latin typeface="+mj-lt"/>
                          <a:ea typeface="+mn-ea"/>
                          <a:cs typeface="+mn-cs"/>
                        </a:rPr>
                        <a:t>20.908.000</a:t>
                      </a:r>
                      <a:endParaRPr lang="tr-TR" sz="1800" b="1" kern="1200" spc="-10" noProof="0" dirty="0">
                        <a:solidFill>
                          <a:schemeClr val="tx1"/>
                        </a:solidFill>
                        <a:latin typeface="+mj-lt"/>
                        <a:ea typeface="+mn-ea"/>
                        <a:cs typeface="+mn-cs"/>
                      </a:endParaRPr>
                    </a:p>
                  </a:txBody>
                  <a:tcPr marL="45720" marR="45720" anchor="ctr"/>
                </a:tc>
                <a:extLst>
                  <a:ext uri="{0D108BD9-81ED-4DB2-BD59-A6C34878D82A}">
                    <a16:rowId xmlns:a16="http://schemas.microsoft.com/office/drawing/2014/main" val="10007"/>
                  </a:ext>
                </a:extLst>
              </a:tr>
              <a:tr h="397663">
                <a:tc>
                  <a:txBody>
                    <a:bodyPr/>
                    <a:lstStyle/>
                    <a:p>
                      <a:pPr marL="6985">
                        <a:lnSpc>
                          <a:spcPct val="100000"/>
                        </a:lnSpc>
                        <a:spcBef>
                          <a:spcPts val="145"/>
                        </a:spcBef>
                      </a:pPr>
                      <a:r>
                        <a:rPr lang="tr-TR" sz="1700" spc="-10" noProof="0" dirty="0">
                          <a:latin typeface="+mj-lt"/>
                        </a:rPr>
                        <a:t>Faiz/Kar</a:t>
                      </a:r>
                      <a:r>
                        <a:rPr lang="tr-TR" sz="1700" spc="-60" noProof="0" dirty="0">
                          <a:latin typeface="+mj-lt"/>
                        </a:rPr>
                        <a:t> </a:t>
                      </a:r>
                      <a:r>
                        <a:rPr lang="tr-TR" sz="1700" noProof="0" dirty="0">
                          <a:latin typeface="+mj-lt"/>
                        </a:rPr>
                        <a:t>Payı</a:t>
                      </a:r>
                      <a:r>
                        <a:rPr lang="tr-TR" sz="1700" spc="-25" noProof="0" dirty="0">
                          <a:latin typeface="+mj-lt"/>
                        </a:rPr>
                        <a:t> </a:t>
                      </a:r>
                      <a:r>
                        <a:rPr lang="tr-TR" sz="1700" noProof="0" dirty="0">
                          <a:latin typeface="+mj-lt"/>
                        </a:rPr>
                        <a:t>Destek</a:t>
                      </a:r>
                      <a:r>
                        <a:rPr lang="tr-TR" sz="1700" spc="-35" noProof="0" dirty="0">
                          <a:latin typeface="+mj-lt"/>
                        </a:rPr>
                        <a:t> </a:t>
                      </a:r>
                      <a:r>
                        <a:rPr lang="tr-TR" sz="1700" noProof="0" dirty="0">
                          <a:latin typeface="+mj-lt"/>
                        </a:rPr>
                        <a:t>Üst</a:t>
                      </a:r>
                      <a:r>
                        <a:rPr lang="tr-TR" sz="1700" spc="-40" noProof="0" dirty="0">
                          <a:latin typeface="+mj-lt"/>
                        </a:rPr>
                        <a:t> </a:t>
                      </a:r>
                      <a:r>
                        <a:rPr lang="tr-TR" sz="1700" noProof="0" dirty="0">
                          <a:latin typeface="+mj-lt"/>
                        </a:rPr>
                        <a:t>Sınırı</a:t>
                      </a:r>
                      <a:r>
                        <a:rPr lang="tr-TR" sz="1700" spc="-40" noProof="0" dirty="0">
                          <a:latin typeface="+mj-lt"/>
                        </a:rPr>
                        <a:t> </a:t>
                      </a:r>
                      <a:r>
                        <a:rPr lang="tr-TR" sz="1700" spc="-20" noProof="0" dirty="0">
                          <a:latin typeface="+mj-lt"/>
                        </a:rPr>
                        <a:t>(TL)</a:t>
                      </a:r>
                      <a:endParaRPr lang="tr-TR" sz="1700" noProof="0" dirty="0">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24.000.000</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180.000.000</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240.000.000</a:t>
                      </a:r>
                    </a:p>
                  </a:txBody>
                  <a:tcPr marL="45720" marR="45720" anchor="ctr"/>
                </a:tc>
                <a:extLst>
                  <a:ext uri="{0D108BD9-81ED-4DB2-BD59-A6C34878D82A}">
                    <a16:rowId xmlns:a16="http://schemas.microsoft.com/office/drawing/2014/main" val="10008"/>
                  </a:ext>
                </a:extLst>
              </a:tr>
              <a:tr h="532330">
                <a:tc>
                  <a:txBody>
                    <a:bodyPr/>
                    <a:lstStyle/>
                    <a:p>
                      <a:pPr marL="6985">
                        <a:lnSpc>
                          <a:spcPts val="1580"/>
                        </a:lnSpc>
                      </a:pPr>
                      <a:r>
                        <a:rPr lang="tr-TR" sz="1700" spc="-10" noProof="0" dirty="0">
                          <a:latin typeface="+mj-lt"/>
                        </a:rPr>
                        <a:t>Faiz/Kar</a:t>
                      </a:r>
                      <a:r>
                        <a:rPr lang="tr-TR" sz="1700" spc="-55" noProof="0" dirty="0">
                          <a:latin typeface="+mj-lt"/>
                        </a:rPr>
                        <a:t> </a:t>
                      </a:r>
                      <a:r>
                        <a:rPr lang="tr-TR" sz="1700" noProof="0" dirty="0">
                          <a:latin typeface="+mj-lt"/>
                        </a:rPr>
                        <a:t>Payı</a:t>
                      </a:r>
                      <a:r>
                        <a:rPr lang="tr-TR" sz="1700" spc="-25" noProof="0" dirty="0">
                          <a:latin typeface="+mj-lt"/>
                        </a:rPr>
                        <a:t> </a:t>
                      </a:r>
                      <a:r>
                        <a:rPr lang="tr-TR" sz="1700" spc="-10" noProof="0" dirty="0">
                          <a:latin typeface="+mj-lt"/>
                        </a:rPr>
                        <a:t>Desteği</a:t>
                      </a:r>
                      <a:r>
                        <a:rPr lang="tr-TR" sz="1700" spc="-30" noProof="0" dirty="0">
                          <a:latin typeface="+mj-lt"/>
                        </a:rPr>
                        <a:t> </a:t>
                      </a:r>
                      <a:r>
                        <a:rPr lang="tr-TR" sz="1700" noProof="0" dirty="0">
                          <a:latin typeface="+mj-lt"/>
                        </a:rPr>
                        <a:t>İndirim</a:t>
                      </a:r>
                      <a:r>
                        <a:rPr lang="tr-TR" sz="1700" spc="-15" noProof="0" dirty="0">
                          <a:latin typeface="+mj-lt"/>
                        </a:rPr>
                        <a:t> </a:t>
                      </a:r>
                      <a:r>
                        <a:rPr lang="tr-TR" sz="1700" spc="-10" noProof="0" dirty="0">
                          <a:latin typeface="+mj-lt"/>
                        </a:rPr>
                        <a:t>Puanı/Azami</a:t>
                      </a:r>
                      <a:r>
                        <a:rPr lang="tr-TR" sz="1700" spc="-20" noProof="0" dirty="0">
                          <a:latin typeface="+mj-lt"/>
                        </a:rPr>
                        <a:t> </a:t>
                      </a:r>
                      <a:r>
                        <a:rPr lang="tr-TR" sz="1700" spc="-10" noProof="0" dirty="0">
                          <a:latin typeface="+mj-lt"/>
                        </a:rPr>
                        <a:t>Destek</a:t>
                      </a:r>
                      <a:r>
                        <a:rPr lang="tr-TR" sz="1700" spc="-25" noProof="0" dirty="0">
                          <a:latin typeface="+mj-lt"/>
                        </a:rPr>
                        <a:t> </a:t>
                      </a:r>
                      <a:r>
                        <a:rPr lang="tr-TR" sz="1700" spc="-10" noProof="0" dirty="0">
                          <a:latin typeface="+mj-lt"/>
                        </a:rPr>
                        <a:t>Oranı</a:t>
                      </a:r>
                      <a:endParaRPr lang="tr-TR" sz="1700" noProof="0" dirty="0">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10 Puan</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15 Puan</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20 Puan</a:t>
                      </a:r>
                    </a:p>
                  </a:txBody>
                  <a:tcPr marL="45720" marR="45720" anchor="ctr"/>
                </a:tc>
                <a:extLst>
                  <a:ext uri="{0D108BD9-81ED-4DB2-BD59-A6C34878D82A}">
                    <a16:rowId xmlns:a16="http://schemas.microsoft.com/office/drawing/2014/main" val="10009"/>
                  </a:ext>
                </a:extLst>
              </a:tr>
              <a:tr h="383661">
                <a:tc>
                  <a:txBody>
                    <a:bodyPr/>
                    <a:lstStyle/>
                    <a:p>
                      <a:pPr marL="6985">
                        <a:lnSpc>
                          <a:spcPts val="1555"/>
                        </a:lnSpc>
                      </a:pPr>
                      <a:r>
                        <a:rPr lang="tr-TR" sz="1700" spc="-10" noProof="0" dirty="0">
                          <a:latin typeface="+mj-lt"/>
                        </a:rPr>
                        <a:t>Faiz/Kar</a:t>
                      </a:r>
                      <a:r>
                        <a:rPr lang="tr-TR" sz="1700" spc="-55" noProof="0" dirty="0">
                          <a:latin typeface="+mj-lt"/>
                        </a:rPr>
                        <a:t> </a:t>
                      </a:r>
                      <a:r>
                        <a:rPr lang="tr-TR" sz="1700" noProof="0" dirty="0">
                          <a:latin typeface="+mj-lt"/>
                        </a:rPr>
                        <a:t>Payı</a:t>
                      </a:r>
                      <a:r>
                        <a:rPr lang="tr-TR" sz="1700" spc="-20" noProof="0" dirty="0">
                          <a:latin typeface="+mj-lt"/>
                        </a:rPr>
                        <a:t> </a:t>
                      </a:r>
                      <a:r>
                        <a:rPr lang="tr-TR" sz="1700" spc="-10" noProof="0" dirty="0">
                          <a:latin typeface="+mj-lt"/>
                        </a:rPr>
                        <a:t>Gerçekleşen</a:t>
                      </a:r>
                      <a:r>
                        <a:rPr lang="tr-TR" sz="1700" spc="-20" noProof="0" dirty="0">
                          <a:latin typeface="+mj-lt"/>
                        </a:rPr>
                        <a:t> (TL)</a:t>
                      </a:r>
                      <a:endParaRPr lang="tr-TR" sz="1700" noProof="0" dirty="0">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1" kern="1200" spc="-10" noProof="0" dirty="0">
                          <a:solidFill>
                            <a:schemeClr val="tx1"/>
                          </a:solidFill>
                          <a:latin typeface="+mj-lt"/>
                          <a:ea typeface="+mn-ea"/>
                          <a:cs typeface="+mn-cs"/>
                        </a:rPr>
                        <a:t>24.000.000</a:t>
                      </a:r>
                    </a:p>
                  </a:txBody>
                  <a:tcPr marL="45720" marR="45720" anchor="ctr"/>
                </a:tc>
                <a:tc>
                  <a:txBody>
                    <a:bodyPr/>
                    <a:lstStyle/>
                    <a:p>
                      <a:pPr marL="0" algn="ctr" defTabSz="914400" rtl="0" eaLnBrk="1" latinLnBrk="0" hangingPunct="1">
                        <a:lnSpc>
                          <a:spcPct val="100000"/>
                        </a:lnSpc>
                        <a:spcBef>
                          <a:spcPts val="145"/>
                        </a:spcBef>
                      </a:pPr>
                      <a:r>
                        <a:rPr lang="tr-TR" sz="1800" b="1" kern="1200" spc="-10" noProof="0" dirty="0" smtClean="0">
                          <a:solidFill>
                            <a:schemeClr val="tx1"/>
                          </a:solidFill>
                          <a:latin typeface="+mj-lt"/>
                          <a:ea typeface="+mn-ea"/>
                          <a:cs typeface="+mn-cs"/>
                        </a:rPr>
                        <a:t>60.000.000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ts val="1555"/>
                        </a:lnSpc>
                        <a:spcBef>
                          <a:spcPts val="145"/>
                        </a:spcBef>
                      </a:pPr>
                      <a:r>
                        <a:rPr lang="tr-TR" sz="1800" b="1" kern="1200" spc="-10" noProof="0" dirty="0" smtClean="0">
                          <a:solidFill>
                            <a:schemeClr val="tx1"/>
                          </a:solidFill>
                          <a:latin typeface="+mj-lt"/>
                          <a:ea typeface="+mn-ea"/>
                          <a:cs typeface="+mn-cs"/>
                        </a:rPr>
                        <a:t>80.000.000</a:t>
                      </a:r>
                      <a:endParaRPr lang="tr-TR" sz="1800" b="1" kern="1200" spc="-10" noProof="0" dirty="0">
                        <a:solidFill>
                          <a:schemeClr val="tx1"/>
                        </a:solidFill>
                        <a:latin typeface="+mj-lt"/>
                        <a:ea typeface="+mn-ea"/>
                        <a:cs typeface="+mn-cs"/>
                      </a:endParaRPr>
                    </a:p>
                  </a:txBody>
                  <a:tcPr marL="45720" marR="45720" anchor="ctr"/>
                </a:tc>
                <a:extLst>
                  <a:ext uri="{0D108BD9-81ED-4DB2-BD59-A6C34878D82A}">
                    <a16:rowId xmlns:a16="http://schemas.microsoft.com/office/drawing/2014/main" val="10010"/>
                  </a:ext>
                </a:extLst>
              </a:tr>
              <a:tr h="383661">
                <a:tc>
                  <a:txBody>
                    <a:bodyPr/>
                    <a:lstStyle/>
                    <a:p>
                      <a:pPr marL="6985">
                        <a:lnSpc>
                          <a:spcPts val="1650"/>
                        </a:lnSpc>
                        <a:spcBef>
                          <a:spcPts val="145"/>
                        </a:spcBef>
                      </a:pPr>
                      <a:r>
                        <a:rPr lang="tr-TR" sz="1700" spc="-10" noProof="0" dirty="0">
                          <a:latin typeface="+mj-lt"/>
                        </a:rPr>
                        <a:t>Yatırım</a:t>
                      </a:r>
                      <a:r>
                        <a:rPr lang="tr-TR" sz="1700" spc="-55" noProof="0" dirty="0">
                          <a:latin typeface="+mj-lt"/>
                        </a:rPr>
                        <a:t> </a:t>
                      </a:r>
                      <a:r>
                        <a:rPr lang="tr-TR" sz="1700" spc="-20" noProof="0" dirty="0">
                          <a:latin typeface="+mj-lt"/>
                        </a:rPr>
                        <a:t>Yeri</a:t>
                      </a:r>
                      <a:r>
                        <a:rPr lang="tr-TR" sz="1700" spc="-55" noProof="0" dirty="0">
                          <a:latin typeface="+mj-lt"/>
                        </a:rPr>
                        <a:t> </a:t>
                      </a:r>
                      <a:r>
                        <a:rPr lang="tr-TR" sz="1700" spc="-10" noProof="0" dirty="0">
                          <a:latin typeface="+mj-lt"/>
                        </a:rPr>
                        <a:t>Tahsisi</a:t>
                      </a:r>
                      <a:endParaRPr lang="tr-TR" sz="1700" noProof="0" dirty="0">
                        <a:latin typeface="+mj-lt"/>
                        <a:cs typeface="Calibri"/>
                      </a:endParaRPr>
                    </a:p>
                  </a:txBody>
                  <a:tcPr marL="45720" marR="45720" anchor="ctr"/>
                </a:tc>
                <a:tc>
                  <a:txBody>
                    <a:bodyPr/>
                    <a:lstStyle/>
                    <a:p>
                      <a:pPr marL="0" marR="0" lvl="0" indent="0" algn="ctr" defTabSz="914400" rtl="0" eaLnBrk="1" fontAlgn="auto" latinLnBrk="0" hangingPunct="1">
                        <a:lnSpc>
                          <a:spcPct val="100000"/>
                        </a:lnSpc>
                        <a:spcBef>
                          <a:spcPts val="140"/>
                        </a:spcBef>
                        <a:spcAft>
                          <a:spcPts val="0"/>
                        </a:spcAft>
                        <a:buClrTx/>
                        <a:buSzTx/>
                        <a:buFontTx/>
                        <a:buNone/>
                        <a:tabLst/>
                        <a:defRPr/>
                      </a:pPr>
                      <a:r>
                        <a:rPr lang="tr-TR" sz="1800" b="0" kern="1200" spc="-10" noProof="0" dirty="0">
                          <a:solidFill>
                            <a:schemeClr val="tx1"/>
                          </a:solidFill>
                          <a:latin typeface="+mn-lt"/>
                          <a:ea typeface="+mn-ea"/>
                          <a:cs typeface="+mn-cs"/>
                        </a:rPr>
                        <a:t>✓</a:t>
                      </a:r>
                    </a:p>
                  </a:txBody>
                  <a:tcPr marL="45720" marR="45720" anchor="ctr"/>
                </a:tc>
                <a:tc>
                  <a:txBody>
                    <a:bodyPr/>
                    <a:lstStyle/>
                    <a:p>
                      <a:pPr marL="0" marR="0" lvl="0" indent="0" algn="ctr" defTabSz="914400" rtl="0" eaLnBrk="1" fontAlgn="auto" latinLnBrk="0" hangingPunct="1">
                        <a:lnSpc>
                          <a:spcPct val="100000"/>
                        </a:lnSpc>
                        <a:spcBef>
                          <a:spcPts val="140"/>
                        </a:spcBef>
                        <a:spcAft>
                          <a:spcPts val="0"/>
                        </a:spcAft>
                        <a:buClrTx/>
                        <a:buSzTx/>
                        <a:buFontTx/>
                        <a:buNone/>
                        <a:tabLst/>
                        <a:defRPr/>
                      </a:pPr>
                      <a:r>
                        <a:rPr lang="tr-TR" sz="1800" b="0" kern="1200" spc="-10" noProof="0" dirty="0">
                          <a:solidFill>
                            <a:schemeClr val="tx1"/>
                          </a:solidFill>
                          <a:latin typeface="+mn-lt"/>
                          <a:ea typeface="+mn-ea"/>
                          <a:cs typeface="+mn-cs"/>
                        </a:rPr>
                        <a:t>✓</a:t>
                      </a:r>
                    </a:p>
                  </a:txBody>
                  <a:tcPr marL="45720" marR="45720" anchor="ctr"/>
                </a:tc>
                <a:tc>
                  <a:txBody>
                    <a:bodyPr/>
                    <a:lstStyle/>
                    <a:p>
                      <a:pPr marL="0" marR="0" lvl="0" indent="0" algn="ctr" defTabSz="914400" rtl="0" eaLnBrk="1" fontAlgn="auto" latinLnBrk="0" hangingPunct="1">
                        <a:lnSpc>
                          <a:spcPct val="100000"/>
                        </a:lnSpc>
                        <a:spcBef>
                          <a:spcPts val="140"/>
                        </a:spcBef>
                        <a:spcAft>
                          <a:spcPts val="0"/>
                        </a:spcAft>
                        <a:buClrTx/>
                        <a:buSzTx/>
                        <a:buFontTx/>
                        <a:buNone/>
                        <a:tabLst/>
                        <a:defRPr/>
                      </a:pPr>
                      <a:r>
                        <a:rPr lang="tr-TR" sz="1800" b="0" kern="1200" spc="-10" noProof="0" dirty="0">
                          <a:solidFill>
                            <a:schemeClr val="tx1"/>
                          </a:solidFill>
                          <a:latin typeface="+mn-lt"/>
                          <a:ea typeface="+mn-ea"/>
                          <a:cs typeface="+mn-cs"/>
                        </a:rPr>
                        <a:t>✓</a:t>
                      </a:r>
                    </a:p>
                  </a:txBody>
                  <a:tcPr marL="45720" marR="45720" anchor="ctr"/>
                </a:tc>
                <a:tc>
                  <a:txBody>
                    <a:bodyPr/>
                    <a:lstStyle/>
                    <a:p>
                      <a:pPr marL="0" marR="0" lvl="0" indent="0" algn="ctr" defTabSz="914400" rtl="0" eaLnBrk="1" fontAlgn="auto" latinLnBrk="0" hangingPunct="1">
                        <a:lnSpc>
                          <a:spcPts val="1555"/>
                        </a:lnSpc>
                        <a:spcBef>
                          <a:spcPts val="140"/>
                        </a:spcBef>
                        <a:spcAft>
                          <a:spcPts val="0"/>
                        </a:spcAft>
                        <a:buClrTx/>
                        <a:buSzTx/>
                        <a:buFontTx/>
                        <a:buNone/>
                        <a:tabLst/>
                        <a:defRPr/>
                      </a:pPr>
                      <a:r>
                        <a:rPr lang="tr-TR" sz="1800" b="0" kern="1200" spc="-10" noProof="0" dirty="0">
                          <a:solidFill>
                            <a:schemeClr val="tx1"/>
                          </a:solidFill>
                          <a:latin typeface="+mj-lt"/>
                          <a:ea typeface="+mn-ea"/>
                          <a:cs typeface="+mn-cs"/>
                        </a:rPr>
                        <a:t>✓</a:t>
                      </a:r>
                    </a:p>
                  </a:txBody>
                  <a:tcPr marL="45720" marR="45720" anchor="ctr"/>
                </a:tc>
                <a:extLst>
                  <a:ext uri="{0D108BD9-81ED-4DB2-BD59-A6C34878D82A}">
                    <a16:rowId xmlns:a16="http://schemas.microsoft.com/office/drawing/2014/main" val="10011"/>
                  </a:ext>
                </a:extLst>
              </a:tr>
              <a:tr h="399647">
                <a:tc>
                  <a:txBody>
                    <a:bodyPr/>
                    <a:lstStyle/>
                    <a:p>
                      <a:pPr marL="6985">
                        <a:lnSpc>
                          <a:spcPct val="100000"/>
                        </a:lnSpc>
                        <a:spcBef>
                          <a:spcPts val="145"/>
                        </a:spcBef>
                      </a:pPr>
                      <a:r>
                        <a:rPr lang="tr-TR" sz="1700" noProof="0" dirty="0">
                          <a:latin typeface="+mj-lt"/>
                        </a:rPr>
                        <a:t>Makine</a:t>
                      </a:r>
                      <a:r>
                        <a:rPr lang="tr-TR" sz="1700" spc="-35" noProof="0" dirty="0">
                          <a:latin typeface="+mj-lt"/>
                        </a:rPr>
                        <a:t> </a:t>
                      </a:r>
                      <a:r>
                        <a:rPr lang="tr-TR" sz="1700" noProof="0" dirty="0">
                          <a:latin typeface="+mj-lt"/>
                        </a:rPr>
                        <a:t>ve</a:t>
                      </a:r>
                      <a:r>
                        <a:rPr lang="tr-TR" sz="1700" spc="-35" noProof="0" dirty="0">
                          <a:latin typeface="+mj-lt"/>
                        </a:rPr>
                        <a:t> </a:t>
                      </a:r>
                      <a:r>
                        <a:rPr lang="tr-TR" sz="1700" spc="-20" noProof="0" dirty="0">
                          <a:latin typeface="+mj-lt"/>
                        </a:rPr>
                        <a:t>Teçhizat</a:t>
                      </a:r>
                      <a:r>
                        <a:rPr lang="tr-TR" sz="1700" spc="-35" noProof="0" dirty="0">
                          <a:latin typeface="+mj-lt"/>
                        </a:rPr>
                        <a:t> </a:t>
                      </a:r>
                      <a:r>
                        <a:rPr lang="tr-TR" sz="1700" noProof="0" dirty="0">
                          <a:latin typeface="+mj-lt"/>
                        </a:rPr>
                        <a:t>Desteği</a:t>
                      </a:r>
                      <a:r>
                        <a:rPr lang="tr-TR" sz="1700" spc="-40" noProof="0" dirty="0">
                          <a:latin typeface="+mj-lt"/>
                        </a:rPr>
                        <a:t> </a:t>
                      </a:r>
                      <a:r>
                        <a:rPr lang="tr-TR" sz="1700" noProof="0" dirty="0">
                          <a:latin typeface="+mj-lt"/>
                        </a:rPr>
                        <a:t>Destek</a:t>
                      </a:r>
                      <a:r>
                        <a:rPr lang="tr-TR" sz="1700" spc="-50" noProof="0" dirty="0">
                          <a:latin typeface="+mj-lt"/>
                        </a:rPr>
                        <a:t> </a:t>
                      </a:r>
                      <a:r>
                        <a:rPr lang="tr-TR" sz="1700" noProof="0" dirty="0">
                          <a:latin typeface="+mj-lt"/>
                        </a:rPr>
                        <a:t>Oranı</a:t>
                      </a:r>
                      <a:r>
                        <a:rPr lang="tr-TR" sz="1700" spc="-40" noProof="0" dirty="0">
                          <a:latin typeface="+mj-lt"/>
                        </a:rPr>
                        <a:t> </a:t>
                      </a:r>
                      <a:r>
                        <a:rPr lang="tr-TR" sz="1700" spc="-25" noProof="0" dirty="0">
                          <a:latin typeface="+mj-lt"/>
                        </a:rPr>
                        <a:t>(%)</a:t>
                      </a:r>
                      <a:endParaRPr lang="tr-TR" sz="1700" noProof="0" dirty="0">
                        <a:solidFill>
                          <a:srgbClr val="C00000"/>
                        </a:solidFill>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25%</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25%</a:t>
                      </a:r>
                    </a:p>
                  </a:txBody>
                  <a:tcPr marL="45720" marR="45720" anchor="ctr"/>
                </a:tc>
                <a:extLst>
                  <a:ext uri="{0D108BD9-81ED-4DB2-BD59-A6C34878D82A}">
                    <a16:rowId xmlns:a16="http://schemas.microsoft.com/office/drawing/2014/main" val="261272294"/>
                  </a:ext>
                </a:extLst>
              </a:tr>
              <a:tr h="399647">
                <a:tc>
                  <a:txBody>
                    <a:bodyPr/>
                    <a:lstStyle/>
                    <a:p>
                      <a:pPr marL="6985">
                        <a:lnSpc>
                          <a:spcPts val="1580"/>
                        </a:lnSpc>
                      </a:pPr>
                      <a:r>
                        <a:rPr lang="tr-TR" sz="1700" noProof="0" dirty="0">
                          <a:latin typeface="+mj-lt"/>
                        </a:rPr>
                        <a:t>Makine</a:t>
                      </a:r>
                      <a:r>
                        <a:rPr lang="tr-TR" sz="1700" spc="-40" noProof="0" dirty="0">
                          <a:latin typeface="+mj-lt"/>
                        </a:rPr>
                        <a:t> </a:t>
                      </a:r>
                      <a:r>
                        <a:rPr lang="tr-TR" sz="1700" noProof="0" dirty="0">
                          <a:latin typeface="+mj-lt"/>
                        </a:rPr>
                        <a:t>ve</a:t>
                      </a:r>
                      <a:r>
                        <a:rPr lang="tr-TR" sz="1700" spc="-30" noProof="0" dirty="0">
                          <a:latin typeface="+mj-lt"/>
                        </a:rPr>
                        <a:t> </a:t>
                      </a:r>
                      <a:r>
                        <a:rPr lang="tr-TR" sz="1700" spc="-20" noProof="0" dirty="0">
                          <a:latin typeface="+mj-lt"/>
                        </a:rPr>
                        <a:t>Teçhizat</a:t>
                      </a:r>
                      <a:r>
                        <a:rPr lang="tr-TR" sz="1700" spc="-35" noProof="0" dirty="0">
                          <a:latin typeface="+mj-lt"/>
                        </a:rPr>
                        <a:t> </a:t>
                      </a:r>
                      <a:r>
                        <a:rPr lang="tr-TR" sz="1700" noProof="0" dirty="0">
                          <a:latin typeface="+mj-lt"/>
                        </a:rPr>
                        <a:t>Desteği</a:t>
                      </a:r>
                      <a:r>
                        <a:rPr lang="tr-TR" sz="1700" spc="-45" noProof="0" dirty="0">
                          <a:latin typeface="+mj-lt"/>
                        </a:rPr>
                        <a:t> </a:t>
                      </a:r>
                      <a:r>
                        <a:rPr lang="tr-TR" sz="1700" noProof="0" dirty="0">
                          <a:latin typeface="+mj-lt"/>
                        </a:rPr>
                        <a:t>Üst</a:t>
                      </a:r>
                      <a:r>
                        <a:rPr lang="tr-TR" sz="1700" spc="-35" noProof="0" dirty="0">
                          <a:latin typeface="+mj-lt"/>
                        </a:rPr>
                        <a:t> </a:t>
                      </a:r>
                      <a:r>
                        <a:rPr lang="tr-TR" sz="1700" noProof="0" dirty="0">
                          <a:latin typeface="+mj-lt"/>
                        </a:rPr>
                        <a:t>Limit</a:t>
                      </a:r>
                      <a:r>
                        <a:rPr lang="tr-TR" sz="1700" spc="-25" noProof="0" dirty="0">
                          <a:latin typeface="+mj-lt"/>
                        </a:rPr>
                        <a:t> </a:t>
                      </a:r>
                      <a:r>
                        <a:rPr lang="tr-TR" sz="1700" spc="-20" noProof="0" dirty="0">
                          <a:latin typeface="+mj-lt"/>
                        </a:rPr>
                        <a:t>(TL)</a:t>
                      </a:r>
                      <a:endParaRPr lang="tr-TR" sz="1700" noProof="0" dirty="0">
                        <a:solidFill>
                          <a:srgbClr val="C00000"/>
                        </a:solidFill>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180.000.000</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240.000.000</a:t>
                      </a:r>
                    </a:p>
                  </a:txBody>
                  <a:tcPr marL="45720" marR="45720" anchor="ctr"/>
                </a:tc>
                <a:extLst>
                  <a:ext uri="{0D108BD9-81ED-4DB2-BD59-A6C34878D82A}">
                    <a16:rowId xmlns:a16="http://schemas.microsoft.com/office/drawing/2014/main" val="3457588329"/>
                  </a:ext>
                </a:extLst>
              </a:tr>
              <a:tr h="148100">
                <a:tc>
                  <a:txBody>
                    <a:bodyPr/>
                    <a:lstStyle/>
                    <a:p>
                      <a:pPr marL="6985">
                        <a:lnSpc>
                          <a:spcPts val="1580"/>
                        </a:lnSpc>
                      </a:pPr>
                      <a:r>
                        <a:rPr lang="tr-TR" sz="1700" noProof="0" dirty="0">
                          <a:latin typeface="+mj-lt"/>
                        </a:rPr>
                        <a:t>Makine</a:t>
                      </a:r>
                      <a:r>
                        <a:rPr lang="tr-TR" sz="1700" spc="-40" noProof="0" dirty="0">
                          <a:latin typeface="+mj-lt"/>
                        </a:rPr>
                        <a:t> </a:t>
                      </a:r>
                      <a:r>
                        <a:rPr lang="tr-TR" sz="1700" noProof="0" dirty="0">
                          <a:latin typeface="+mj-lt"/>
                        </a:rPr>
                        <a:t>ve</a:t>
                      </a:r>
                      <a:r>
                        <a:rPr lang="tr-TR" sz="1700" spc="-30" noProof="0" dirty="0">
                          <a:latin typeface="+mj-lt"/>
                        </a:rPr>
                        <a:t> </a:t>
                      </a:r>
                      <a:r>
                        <a:rPr lang="tr-TR" sz="1700" spc="-20" noProof="0" dirty="0">
                          <a:latin typeface="+mj-lt"/>
                        </a:rPr>
                        <a:t>Teçhizat</a:t>
                      </a:r>
                      <a:r>
                        <a:rPr lang="tr-TR" sz="1700" spc="-40" noProof="0" dirty="0">
                          <a:latin typeface="+mj-lt"/>
                        </a:rPr>
                        <a:t> </a:t>
                      </a:r>
                      <a:r>
                        <a:rPr lang="tr-TR" sz="1700" noProof="0" dirty="0">
                          <a:latin typeface="+mj-lt"/>
                        </a:rPr>
                        <a:t>Desteği</a:t>
                      </a:r>
                      <a:r>
                        <a:rPr lang="tr-TR" sz="1700" spc="-45" noProof="0" dirty="0">
                          <a:latin typeface="+mj-lt"/>
                        </a:rPr>
                        <a:t> </a:t>
                      </a:r>
                      <a:r>
                        <a:rPr lang="tr-TR" sz="1700" spc="-10" noProof="0" dirty="0">
                          <a:latin typeface="+mj-lt"/>
                        </a:rPr>
                        <a:t>Yatırım</a:t>
                      </a:r>
                      <a:r>
                        <a:rPr lang="tr-TR" sz="1700" spc="-20" noProof="0" dirty="0">
                          <a:latin typeface="+mj-lt"/>
                        </a:rPr>
                        <a:t> Tutarına</a:t>
                      </a:r>
                      <a:r>
                        <a:rPr lang="tr-TR" sz="1700" spc="-5" noProof="0" dirty="0">
                          <a:latin typeface="+mj-lt"/>
                        </a:rPr>
                        <a:t> </a:t>
                      </a:r>
                      <a:r>
                        <a:rPr lang="tr-TR" sz="1700" noProof="0" dirty="0">
                          <a:latin typeface="+mj-lt"/>
                        </a:rPr>
                        <a:t>Oranı</a:t>
                      </a:r>
                      <a:r>
                        <a:rPr lang="tr-TR" sz="1700" spc="-30" noProof="0" dirty="0">
                          <a:latin typeface="+mj-lt"/>
                        </a:rPr>
                        <a:t> </a:t>
                      </a:r>
                      <a:r>
                        <a:rPr lang="tr-TR" sz="1700" spc="-25" noProof="0" dirty="0">
                          <a:latin typeface="+mj-lt"/>
                        </a:rPr>
                        <a:t>(%)</a:t>
                      </a:r>
                      <a:endParaRPr lang="tr-TR" sz="1700" noProof="0" dirty="0">
                        <a:solidFill>
                          <a:srgbClr val="C00000"/>
                        </a:solidFill>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15%</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15%</a:t>
                      </a:r>
                    </a:p>
                  </a:txBody>
                  <a:tcPr marL="45720" marR="45720" anchor="ctr"/>
                </a:tc>
                <a:extLst>
                  <a:ext uri="{0D108BD9-81ED-4DB2-BD59-A6C34878D82A}">
                    <a16:rowId xmlns:a16="http://schemas.microsoft.com/office/drawing/2014/main" val="1583835459"/>
                  </a:ext>
                </a:extLst>
              </a:tr>
              <a:tr h="399647">
                <a:tc>
                  <a:txBody>
                    <a:bodyPr/>
                    <a:lstStyle/>
                    <a:p>
                      <a:pPr marL="6985">
                        <a:lnSpc>
                          <a:spcPts val="1550"/>
                        </a:lnSpc>
                      </a:pPr>
                      <a:r>
                        <a:rPr lang="tr-TR" sz="1700" noProof="0" dirty="0">
                          <a:latin typeface="+mj-lt"/>
                        </a:rPr>
                        <a:t>Makine</a:t>
                      </a:r>
                      <a:r>
                        <a:rPr lang="tr-TR" sz="1700" spc="-35" noProof="0" dirty="0">
                          <a:latin typeface="+mj-lt"/>
                        </a:rPr>
                        <a:t> </a:t>
                      </a:r>
                      <a:r>
                        <a:rPr lang="tr-TR" sz="1700" noProof="0" dirty="0">
                          <a:latin typeface="+mj-lt"/>
                        </a:rPr>
                        <a:t>ve</a:t>
                      </a:r>
                      <a:r>
                        <a:rPr lang="tr-TR" sz="1700" spc="-30" noProof="0" dirty="0">
                          <a:latin typeface="+mj-lt"/>
                        </a:rPr>
                        <a:t> </a:t>
                      </a:r>
                      <a:r>
                        <a:rPr lang="tr-TR" sz="1700" spc="-20" noProof="0" dirty="0">
                          <a:latin typeface="+mj-lt"/>
                        </a:rPr>
                        <a:t>Teçhizat</a:t>
                      </a:r>
                      <a:r>
                        <a:rPr lang="tr-TR" sz="1700" spc="-35" noProof="0" dirty="0">
                          <a:latin typeface="+mj-lt"/>
                        </a:rPr>
                        <a:t> </a:t>
                      </a:r>
                      <a:r>
                        <a:rPr lang="tr-TR" sz="1700" noProof="0" dirty="0">
                          <a:latin typeface="+mj-lt"/>
                        </a:rPr>
                        <a:t>Gerçekleşen</a:t>
                      </a:r>
                      <a:r>
                        <a:rPr lang="tr-TR" sz="1700" spc="-40" noProof="0" dirty="0">
                          <a:latin typeface="+mj-lt"/>
                        </a:rPr>
                        <a:t> </a:t>
                      </a:r>
                      <a:r>
                        <a:rPr lang="tr-TR" sz="1700" spc="-20" noProof="0" dirty="0">
                          <a:latin typeface="+mj-lt"/>
                        </a:rPr>
                        <a:t>(TL)</a:t>
                      </a:r>
                      <a:endParaRPr lang="tr-TR" sz="1700" noProof="0" dirty="0">
                        <a:solidFill>
                          <a:srgbClr val="C00000"/>
                        </a:solidFill>
                        <a:latin typeface="+mj-lt"/>
                        <a:cs typeface="Calibri"/>
                      </a:endParaRP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a:t>
                      </a:r>
                    </a:p>
                  </a:txBody>
                  <a:tcPr marL="45720" marR="45720" anchor="ctr"/>
                </a:tc>
                <a:tc>
                  <a:txBody>
                    <a:bodyPr/>
                    <a:lstStyle/>
                    <a:p>
                      <a:pPr marL="0" algn="ctr" defTabSz="914400" rtl="0" eaLnBrk="1" latinLnBrk="0" hangingPunct="1">
                        <a:lnSpc>
                          <a:spcPct val="100000"/>
                        </a:lnSpc>
                        <a:spcBef>
                          <a:spcPts val="145"/>
                        </a:spcBef>
                      </a:pPr>
                      <a:r>
                        <a:rPr lang="tr-TR" sz="1800" b="0" kern="1200" spc="-10" noProof="0" dirty="0">
                          <a:solidFill>
                            <a:schemeClr val="tx1"/>
                          </a:solidFill>
                          <a:latin typeface="+mj-lt"/>
                          <a:ea typeface="+mn-ea"/>
                          <a:cs typeface="+mn-cs"/>
                        </a:rPr>
                        <a:t>50.000.000</a:t>
                      </a:r>
                    </a:p>
                  </a:txBody>
                  <a:tcPr marL="45720" marR="45720" anchor="ctr"/>
                </a:tc>
                <a:tc>
                  <a:txBody>
                    <a:bodyPr/>
                    <a:lstStyle/>
                    <a:p>
                      <a:pPr marL="0" algn="ctr" defTabSz="914400" rtl="0" eaLnBrk="1" latinLnBrk="0" hangingPunct="1">
                        <a:lnSpc>
                          <a:spcPts val="1555"/>
                        </a:lnSpc>
                        <a:spcBef>
                          <a:spcPts val="145"/>
                        </a:spcBef>
                      </a:pPr>
                      <a:r>
                        <a:rPr lang="tr-TR" sz="1800" b="0" kern="1200" spc="-10" noProof="0" dirty="0">
                          <a:solidFill>
                            <a:schemeClr val="tx1"/>
                          </a:solidFill>
                          <a:latin typeface="+mj-lt"/>
                          <a:ea typeface="+mn-ea"/>
                          <a:cs typeface="+mn-cs"/>
                        </a:rPr>
                        <a:t>50.000.000</a:t>
                      </a:r>
                    </a:p>
                  </a:txBody>
                  <a:tcPr marL="45720" marR="45720" anchor="ctr"/>
                </a:tc>
                <a:extLst>
                  <a:ext uri="{0D108BD9-81ED-4DB2-BD59-A6C34878D82A}">
                    <a16:rowId xmlns:a16="http://schemas.microsoft.com/office/drawing/2014/main" val="2374071066"/>
                  </a:ext>
                </a:extLst>
              </a:tr>
              <a:tr h="399647">
                <a:tc>
                  <a:txBody>
                    <a:bodyPr/>
                    <a:lstStyle/>
                    <a:p>
                      <a:pPr marL="1905" algn="l">
                        <a:lnSpc>
                          <a:spcPct val="100000"/>
                        </a:lnSpc>
                        <a:spcBef>
                          <a:spcPts val="60"/>
                        </a:spcBef>
                      </a:pPr>
                      <a:r>
                        <a:rPr lang="tr-TR" sz="1900" spc="-10" noProof="0" dirty="0">
                          <a:latin typeface="+mj-lt"/>
                        </a:rPr>
                        <a:t>Gerçekleşecek</a:t>
                      </a:r>
                      <a:r>
                        <a:rPr lang="tr-TR" sz="1900" spc="-60" noProof="0" dirty="0">
                          <a:latin typeface="+mj-lt"/>
                        </a:rPr>
                        <a:t> </a:t>
                      </a:r>
                      <a:r>
                        <a:rPr lang="tr-TR" sz="1900" spc="-20" noProof="0" dirty="0">
                          <a:latin typeface="+mj-lt"/>
                        </a:rPr>
                        <a:t>Toplam</a:t>
                      </a:r>
                      <a:r>
                        <a:rPr lang="tr-TR" sz="1900" spc="-45" noProof="0" dirty="0">
                          <a:latin typeface="+mj-lt"/>
                        </a:rPr>
                        <a:t> </a:t>
                      </a:r>
                      <a:r>
                        <a:rPr lang="tr-TR" sz="1900" noProof="0" dirty="0">
                          <a:latin typeface="+mj-lt"/>
                        </a:rPr>
                        <a:t>Destek</a:t>
                      </a:r>
                      <a:r>
                        <a:rPr lang="tr-TR" sz="1900" spc="-50" noProof="0" dirty="0">
                          <a:latin typeface="+mj-lt"/>
                        </a:rPr>
                        <a:t> </a:t>
                      </a:r>
                      <a:r>
                        <a:rPr lang="tr-TR" sz="1900" spc="-10" noProof="0" dirty="0">
                          <a:latin typeface="+mj-lt"/>
                        </a:rPr>
                        <a:t>Tutarı</a:t>
                      </a:r>
                      <a:r>
                        <a:rPr lang="tr-TR" sz="1900" spc="-45" noProof="0" dirty="0">
                          <a:latin typeface="+mj-lt"/>
                        </a:rPr>
                        <a:t> </a:t>
                      </a:r>
                      <a:r>
                        <a:rPr lang="tr-TR" sz="1900" spc="-20" noProof="0" dirty="0">
                          <a:latin typeface="+mj-lt"/>
                        </a:rPr>
                        <a:t>(TL)</a:t>
                      </a:r>
                      <a:endParaRPr lang="tr-TR" sz="1900" noProof="0" dirty="0">
                        <a:latin typeface="+mj-lt"/>
                        <a:cs typeface="Calibri"/>
                      </a:endParaRPr>
                    </a:p>
                  </a:txBody>
                  <a:tcPr marL="45720" marR="45720" anchor="ctr"/>
                </a:tc>
                <a:tc>
                  <a:txBody>
                    <a:bodyPr/>
                    <a:lstStyle/>
                    <a:p>
                      <a:pPr algn="ctr">
                        <a:lnSpc>
                          <a:spcPct val="100000"/>
                        </a:lnSpc>
                        <a:spcBef>
                          <a:spcPts val="60"/>
                        </a:spcBef>
                      </a:pPr>
                      <a:r>
                        <a:rPr lang="tr-TR" sz="1800" b="1" kern="1200" spc="-10" noProof="0" smtClean="0">
                          <a:solidFill>
                            <a:schemeClr val="tx1"/>
                          </a:solidFill>
                          <a:latin typeface="+mj-lt"/>
                          <a:ea typeface="+mn-ea"/>
                          <a:cs typeface="+mn-cs"/>
                        </a:rPr>
                        <a:t>124.500.000</a:t>
                      </a:r>
                      <a:endParaRPr lang="tr-TR" sz="1800" b="1" kern="1200" spc="-10" noProof="0" dirty="0">
                        <a:solidFill>
                          <a:schemeClr val="tx1"/>
                        </a:solidFill>
                        <a:latin typeface="+mj-lt"/>
                        <a:ea typeface="+mn-ea"/>
                        <a:cs typeface="+mn-cs"/>
                      </a:endParaRPr>
                    </a:p>
                  </a:txBody>
                  <a:tcPr marL="45720" marR="45720" anchor="ctr"/>
                </a:tc>
                <a:tc>
                  <a:txBody>
                    <a:bodyPr/>
                    <a:lstStyle/>
                    <a:p>
                      <a:pPr algn="ctr">
                        <a:lnSpc>
                          <a:spcPct val="100000"/>
                        </a:lnSpc>
                        <a:spcBef>
                          <a:spcPts val="60"/>
                        </a:spcBef>
                      </a:pPr>
                      <a:r>
                        <a:rPr lang="tr-TR" sz="1800" b="1" kern="1200" spc="-10" noProof="0" dirty="0" smtClean="0">
                          <a:solidFill>
                            <a:schemeClr val="tx1"/>
                          </a:solidFill>
                          <a:latin typeface="+mj-lt"/>
                          <a:ea typeface="+mn-ea"/>
                          <a:cs typeface="+mn-cs"/>
                        </a:rPr>
                        <a:t>151.300.000</a:t>
                      </a:r>
                      <a:endParaRPr lang="tr-TR" sz="1800" b="1" kern="1200" spc="-10" noProof="0" dirty="0">
                        <a:solidFill>
                          <a:schemeClr val="tx1"/>
                        </a:solidFill>
                        <a:latin typeface="+mj-lt"/>
                        <a:ea typeface="+mn-ea"/>
                        <a:cs typeface="+mn-cs"/>
                      </a:endParaRPr>
                    </a:p>
                  </a:txBody>
                  <a:tcPr marL="45720" marR="45720" anchor="ctr"/>
                </a:tc>
                <a:tc>
                  <a:txBody>
                    <a:bodyPr/>
                    <a:lstStyle/>
                    <a:p>
                      <a:pPr algn="ctr">
                        <a:lnSpc>
                          <a:spcPct val="100000"/>
                        </a:lnSpc>
                        <a:spcBef>
                          <a:spcPts val="60"/>
                        </a:spcBef>
                      </a:pPr>
                      <a:r>
                        <a:rPr lang="tr-TR" sz="1800" b="1" kern="1200" spc="-10" noProof="0" dirty="0" smtClean="0">
                          <a:solidFill>
                            <a:schemeClr val="tx1"/>
                          </a:solidFill>
                          <a:latin typeface="+mj-lt"/>
                          <a:ea typeface="+mn-ea"/>
                          <a:cs typeface="+mn-cs"/>
                        </a:rPr>
                        <a:t>218.908.000</a:t>
                      </a:r>
                      <a:endParaRPr lang="tr-TR" sz="1800" b="1" kern="1200" spc="-10" noProof="0" dirty="0">
                        <a:solidFill>
                          <a:schemeClr val="tx1"/>
                        </a:solidFill>
                        <a:latin typeface="+mj-lt"/>
                        <a:ea typeface="+mn-ea"/>
                        <a:cs typeface="+mn-cs"/>
                      </a:endParaRPr>
                    </a:p>
                  </a:txBody>
                  <a:tcPr marL="45720" marR="45720" anchor="ctr"/>
                </a:tc>
                <a:tc>
                  <a:txBody>
                    <a:bodyPr/>
                    <a:lstStyle/>
                    <a:p>
                      <a:pPr marL="0" algn="ctr" defTabSz="914400" rtl="0" eaLnBrk="1" latinLnBrk="0" hangingPunct="1">
                        <a:lnSpc>
                          <a:spcPts val="1555"/>
                        </a:lnSpc>
                        <a:spcBef>
                          <a:spcPts val="140"/>
                        </a:spcBef>
                      </a:pPr>
                      <a:r>
                        <a:rPr lang="tr-TR" sz="1800" b="1" kern="1200" spc="-10" noProof="0" dirty="0" smtClean="0">
                          <a:solidFill>
                            <a:schemeClr val="tx1"/>
                          </a:solidFill>
                          <a:latin typeface="+mj-lt"/>
                          <a:ea typeface="+mn-ea"/>
                          <a:cs typeface="+mn-cs"/>
                        </a:rPr>
                        <a:t>252.908.000</a:t>
                      </a:r>
                      <a:endParaRPr lang="tr-TR" sz="1800" b="1" kern="1200" spc="-10" noProof="0" dirty="0">
                        <a:solidFill>
                          <a:schemeClr val="tx1"/>
                        </a:solidFill>
                        <a:latin typeface="+mj-lt"/>
                        <a:ea typeface="+mn-ea"/>
                        <a:cs typeface="+mn-cs"/>
                      </a:endParaRPr>
                    </a:p>
                  </a:txBody>
                  <a:tcPr marL="45720" marR="45720" anchor="ctr"/>
                </a:tc>
                <a:extLst>
                  <a:ext uri="{0D108BD9-81ED-4DB2-BD59-A6C34878D82A}">
                    <a16:rowId xmlns:a16="http://schemas.microsoft.com/office/drawing/2014/main" val="10016"/>
                  </a:ext>
                </a:extLst>
              </a:tr>
            </a:tbl>
          </a:graphicData>
        </a:graphic>
      </p:graphicFrame>
      <p:sp>
        <p:nvSpPr>
          <p:cNvPr id="16" name="Dikdörtgen 15">
            <a:extLst>
              <a:ext uri="{FF2B5EF4-FFF2-40B4-BE49-F238E27FC236}">
                <a16:creationId xmlns:a16="http://schemas.microsoft.com/office/drawing/2014/main" id="{3791FCF1-5758-3B47-4073-1ABA9EAF58B7}"/>
              </a:ext>
            </a:extLst>
          </p:cNvPr>
          <p:cNvSpPr/>
          <p:nvPr/>
        </p:nvSpPr>
        <p:spPr>
          <a:xfrm>
            <a:off x="381000" y="3009900"/>
            <a:ext cx="4952999" cy="3785652"/>
          </a:xfrm>
          <a:prstGeom prst="rect">
            <a:avLst/>
          </a:prstGeom>
        </p:spPr>
        <p:txBody>
          <a:bodyPr wrap="square">
            <a:spAutoFit/>
          </a:bodyPr>
          <a:lstStyle/>
          <a:p>
            <a:pPr algn="ctr"/>
            <a:r>
              <a:rPr lang="tr-TR" sz="2400" b="1" u="sng" dirty="0">
                <a:solidFill>
                  <a:srgbClr val="000000"/>
                </a:solidFill>
                <a:latin typeface="Poppins" panose="00000500000000000000" pitchFamily="2" charset="-94"/>
                <a:cs typeface="Poppins" panose="00000500000000000000" pitchFamily="2" charset="-94"/>
              </a:rPr>
              <a:t>Örnek Yatırım Tutarı</a:t>
            </a:r>
          </a:p>
          <a:p>
            <a:pPr algn="ctr"/>
            <a:endParaRPr lang="tr-TR" sz="2400" dirty="0">
              <a:solidFill>
                <a:srgbClr val="000000"/>
              </a:solidFill>
              <a:latin typeface="Poppins" panose="00000500000000000000" pitchFamily="2" charset="-94"/>
              <a:cs typeface="Poppins" panose="00000500000000000000" pitchFamily="2" charset="-94"/>
            </a:endParaRPr>
          </a:p>
          <a:p>
            <a:pPr algn="ctr"/>
            <a:r>
              <a:rPr lang="tr-TR" sz="2400" dirty="0">
                <a:solidFill>
                  <a:srgbClr val="000000"/>
                </a:solidFill>
                <a:latin typeface="Poppins" panose="00000500000000000000" pitchFamily="2" charset="-94"/>
                <a:cs typeface="Poppins" panose="00000500000000000000" pitchFamily="2" charset="-94"/>
              </a:rPr>
              <a:t>Arsa maliyeti: 100.000.000 TL</a:t>
            </a:r>
          </a:p>
          <a:p>
            <a:pPr algn="ctr"/>
            <a:r>
              <a:rPr lang="tr-TR" sz="2400" dirty="0">
                <a:solidFill>
                  <a:srgbClr val="000000"/>
                </a:solidFill>
                <a:latin typeface="Poppins" panose="00000500000000000000" pitchFamily="2" charset="-94"/>
                <a:cs typeface="Poppins" panose="00000500000000000000" pitchFamily="2" charset="-94"/>
              </a:rPr>
              <a:t>İnşaat Maliyeti: 100.000.000 TL</a:t>
            </a:r>
          </a:p>
          <a:p>
            <a:pPr algn="ctr"/>
            <a:r>
              <a:rPr lang="tr-TR" sz="2400" dirty="0">
                <a:solidFill>
                  <a:srgbClr val="000000"/>
                </a:solidFill>
                <a:latin typeface="Poppins" panose="00000500000000000000" pitchFamily="2" charset="-94"/>
                <a:cs typeface="Poppins" panose="00000500000000000000" pitchFamily="2" charset="-94"/>
              </a:rPr>
              <a:t>Yerli Makine: 100.000.000 TL</a:t>
            </a:r>
          </a:p>
          <a:p>
            <a:pPr algn="ctr"/>
            <a:r>
              <a:rPr lang="tr-TR" sz="2400" dirty="0">
                <a:solidFill>
                  <a:srgbClr val="000000"/>
                </a:solidFill>
                <a:latin typeface="Poppins" panose="00000500000000000000" pitchFamily="2" charset="-94"/>
                <a:cs typeface="Poppins" panose="00000500000000000000" pitchFamily="2" charset="-94"/>
              </a:rPr>
              <a:t>Yabancı Makine: 100.000.000 TL</a:t>
            </a:r>
          </a:p>
          <a:p>
            <a:pPr algn="ctr"/>
            <a:r>
              <a:rPr lang="tr-TR" sz="2400" dirty="0">
                <a:solidFill>
                  <a:srgbClr val="000000"/>
                </a:solidFill>
                <a:latin typeface="Poppins" panose="00000500000000000000" pitchFamily="2" charset="-94"/>
                <a:cs typeface="Poppins" panose="00000500000000000000" pitchFamily="2" charset="-94"/>
              </a:rPr>
              <a:t>İstihdam: 100 </a:t>
            </a:r>
            <a:r>
              <a:rPr lang="tr-TR" sz="2400" dirty="0" smtClean="0">
                <a:solidFill>
                  <a:srgbClr val="000000"/>
                </a:solidFill>
                <a:latin typeface="Poppins" panose="00000500000000000000" pitchFamily="2" charset="-94"/>
                <a:cs typeface="Poppins" panose="00000500000000000000" pitchFamily="2" charset="-94"/>
              </a:rPr>
              <a:t>Kişi</a:t>
            </a:r>
          </a:p>
          <a:p>
            <a:pPr algn="ctr"/>
            <a:endParaRPr lang="tr-TR" sz="2400" dirty="0">
              <a:solidFill>
                <a:srgbClr val="000000"/>
              </a:solidFill>
              <a:latin typeface="Poppins" panose="00000500000000000000" pitchFamily="2" charset="-94"/>
              <a:cs typeface="Poppins" panose="00000500000000000000" pitchFamily="2" charset="-94"/>
            </a:endParaRPr>
          </a:p>
          <a:p>
            <a:pPr algn="ctr"/>
            <a:r>
              <a:rPr lang="tr-TR" sz="2400" dirty="0" smtClean="0">
                <a:solidFill>
                  <a:srgbClr val="000000"/>
                </a:solidFill>
                <a:latin typeface="Poppins" panose="00000500000000000000" pitchFamily="2" charset="-94"/>
                <a:cs typeface="Poppins" panose="00000500000000000000" pitchFamily="2" charset="-94"/>
              </a:rPr>
              <a:t>Toplam Yatırım Tutarı: 400.000.000 TL</a:t>
            </a:r>
            <a:endParaRPr lang="tr-TR" sz="2400" dirty="0">
              <a:solidFill>
                <a:srgbClr val="000000"/>
              </a:solidFill>
              <a:latin typeface="Poppins" panose="00000500000000000000" pitchFamily="2" charset="-94"/>
              <a:cs typeface="Poppins" panose="00000500000000000000" pitchFamily="2" charset="-94"/>
            </a:endParaRPr>
          </a:p>
        </p:txBody>
      </p:sp>
    </p:spTree>
    <p:extLst>
      <p:ext uri="{BB962C8B-B14F-4D97-AF65-F5344CB8AC3E}">
        <p14:creationId xmlns:p14="http://schemas.microsoft.com/office/powerpoint/2010/main" val="51786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96" y="-40205"/>
            <a:ext cx="18257304" cy="10272776"/>
          </a:xfrm>
          <a:prstGeom prst="rect">
            <a:avLst/>
          </a:prstGeom>
        </p:spPr>
      </p:pic>
      <p:sp>
        <p:nvSpPr>
          <p:cNvPr id="22" name="object 19"/>
          <p:cNvSpPr txBox="1"/>
          <p:nvPr/>
        </p:nvSpPr>
        <p:spPr>
          <a:xfrm>
            <a:off x="12525922" y="2946852"/>
            <a:ext cx="2266384"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mj-lt"/>
                <a:cs typeface="Calibri"/>
              </a:rPr>
              <a:t>Hedef</a:t>
            </a:r>
            <a:r>
              <a:rPr sz="2400" b="1" spc="-50" dirty="0">
                <a:solidFill>
                  <a:srgbClr val="FFFFFF"/>
                </a:solidFill>
                <a:latin typeface="+mj-lt"/>
                <a:cs typeface="Calibri"/>
              </a:rPr>
              <a:t> </a:t>
            </a:r>
            <a:r>
              <a:rPr sz="2400" b="1" spc="-10" dirty="0">
                <a:solidFill>
                  <a:srgbClr val="FFFFFF"/>
                </a:solidFill>
                <a:latin typeface="+mj-lt"/>
                <a:cs typeface="Calibri"/>
              </a:rPr>
              <a:t>Pazar</a:t>
            </a:r>
            <a:endParaRPr sz="2400" dirty="0">
              <a:latin typeface="+mj-lt"/>
              <a:cs typeface="Calibri"/>
            </a:endParaRPr>
          </a:p>
        </p:txBody>
      </p:sp>
      <p:sp>
        <p:nvSpPr>
          <p:cNvPr id="27" name="object 40"/>
          <p:cNvSpPr txBox="1"/>
          <p:nvPr/>
        </p:nvSpPr>
        <p:spPr>
          <a:xfrm>
            <a:off x="7467600" y="3314700"/>
            <a:ext cx="4110728" cy="580928"/>
          </a:xfrm>
          <a:prstGeom prst="rect">
            <a:avLst/>
          </a:prstGeom>
        </p:spPr>
        <p:txBody>
          <a:bodyPr vert="horz" wrap="square" lIns="0" tIns="209550" rIns="0" bIns="0" rtlCol="0">
            <a:spAutoFit/>
          </a:bodyPr>
          <a:lstStyle/>
          <a:p>
            <a:pPr marL="1270" algn="ctr"/>
            <a:endParaRPr lang="tr-TR" sz="2400" b="1" spc="-10" dirty="0">
              <a:solidFill>
                <a:srgbClr val="C00000"/>
              </a:solidFill>
              <a:latin typeface="+mj-lt"/>
              <a:cs typeface="Calibri"/>
            </a:endParaRPr>
          </a:p>
        </p:txBody>
      </p:sp>
      <p:grpSp>
        <p:nvGrpSpPr>
          <p:cNvPr id="42" name="Group 33"/>
          <p:cNvGrpSpPr/>
          <p:nvPr/>
        </p:nvGrpSpPr>
        <p:grpSpPr>
          <a:xfrm>
            <a:off x="685800" y="1519050"/>
            <a:ext cx="1005562" cy="1005562"/>
            <a:chOff x="0" y="0"/>
            <a:chExt cx="812800" cy="812800"/>
          </a:xfrm>
        </p:grpSpPr>
        <p:sp>
          <p:nvSpPr>
            <p:cNvPr id="43"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E9DD3">
                    <a:alpha val="59000"/>
                  </a:srgbClr>
                </a:gs>
                <a:gs pos="100000">
                  <a:srgbClr val="525EDE">
                    <a:alpha val="59000"/>
                  </a:srgbClr>
                </a:gs>
              </a:gsLst>
              <a:lin ang="0"/>
            </a:gradFill>
            <a:ln cap="sq">
              <a:noFill/>
              <a:prstDash val="solid"/>
              <a:miter/>
            </a:ln>
          </p:spPr>
        </p:sp>
        <p:sp>
          <p:nvSpPr>
            <p:cNvPr id="44" name="TextBox 3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45" name="Dikdörtgen 44"/>
          <p:cNvSpPr/>
          <p:nvPr/>
        </p:nvSpPr>
        <p:spPr>
          <a:xfrm>
            <a:off x="1799204" y="1729444"/>
            <a:ext cx="5014514" cy="584775"/>
          </a:xfrm>
          <a:prstGeom prst="rect">
            <a:avLst/>
          </a:prstGeom>
        </p:spPr>
        <p:txBody>
          <a:bodyPr wrap="none">
            <a:spAutoFit/>
          </a:bodyPr>
          <a:lstStyle/>
          <a:p>
            <a:r>
              <a:rPr lang="tr-TR" sz="3200" dirty="0">
                <a:ln>
                  <a:solidFill>
                    <a:srgbClr val="0054C5"/>
                  </a:solidFill>
                </a:ln>
                <a:solidFill>
                  <a:srgbClr val="0054C5"/>
                </a:solidFill>
                <a:latin typeface="Poppins Bold" panose="00000800000000000000" pitchFamily="2" charset="-94"/>
                <a:cs typeface="Poppins Bold" panose="00000800000000000000" pitchFamily="2" charset="-94"/>
              </a:rPr>
              <a:t>BAŞVURU </a:t>
            </a:r>
            <a:r>
              <a:rPr lang="tr-TR" sz="3200" dirty="0">
                <a:ln>
                  <a:solidFill>
                    <a:srgbClr val="0054C5"/>
                  </a:solidFill>
                </a:ln>
                <a:solidFill>
                  <a:srgbClr val="0054C5"/>
                </a:solidFill>
                <a:latin typeface="Poppins ExtraLight" panose="00000300000000000000" pitchFamily="2" charset="-94"/>
                <a:cs typeface="Poppins ExtraLight" panose="00000300000000000000" pitchFamily="2" charset="-94"/>
              </a:rPr>
              <a:t>YERİ ve SÜRECİ</a:t>
            </a:r>
            <a:endParaRPr lang="tr-TR" sz="3200" dirty="0">
              <a:ln>
                <a:solidFill>
                  <a:srgbClr val="0054C5"/>
                </a:solidFill>
              </a:ln>
              <a:latin typeface="Poppins ExtraLight" panose="00000300000000000000" pitchFamily="2" charset="-94"/>
              <a:cs typeface="Poppins ExtraLight" panose="00000300000000000000" pitchFamily="2" charset="-94"/>
            </a:endParaRPr>
          </a:p>
        </p:txBody>
      </p:sp>
      <p:pic>
        <p:nvPicPr>
          <p:cNvPr id="46" name="Resim 45"/>
          <p:cNvPicPr>
            <a:picLocks noChangeAspect="1"/>
          </p:cNvPicPr>
          <p:nvPr/>
        </p:nvPicPr>
        <p:blipFill rotWithShape="1">
          <a:blip r:embed="rId3">
            <a:extLst>
              <a:ext uri="{28A0092B-C50C-407E-A947-70E740481C1C}">
                <a14:useLocalDpi xmlns:a14="http://schemas.microsoft.com/office/drawing/2010/main" val="0"/>
              </a:ext>
            </a:extLst>
          </a:blip>
          <a:srcRect l="3104" t="21518" r="3763" b="6070"/>
          <a:stretch/>
        </p:blipFill>
        <p:spPr>
          <a:xfrm>
            <a:off x="12954000" y="1760287"/>
            <a:ext cx="5029199" cy="7686036"/>
          </a:xfrm>
          <a:prstGeom prst="rect">
            <a:avLst/>
          </a:prstGeom>
        </p:spPr>
      </p:pic>
      <p:pic>
        <p:nvPicPr>
          <p:cNvPr id="47" name="Resim 46"/>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596229" y="2766954"/>
            <a:ext cx="12205371" cy="6642159"/>
          </a:xfrm>
          <a:prstGeom prst="rect">
            <a:avLst/>
          </a:prstGeom>
        </p:spPr>
      </p:pic>
      <p:sp>
        <p:nvSpPr>
          <p:cNvPr id="48" name="Dikdörtgen 47"/>
          <p:cNvSpPr/>
          <p:nvPr/>
        </p:nvSpPr>
        <p:spPr>
          <a:xfrm>
            <a:off x="5867400" y="4457700"/>
            <a:ext cx="5428089" cy="369332"/>
          </a:xfrm>
          <a:prstGeom prst="rect">
            <a:avLst/>
          </a:prstGeom>
        </p:spPr>
        <p:txBody>
          <a:bodyPr wrap="none">
            <a:spAutoFit/>
          </a:bodyPr>
          <a:lstStyle/>
          <a:p>
            <a:r>
              <a:rPr lang="tr-TR" dirty="0">
                <a:solidFill>
                  <a:schemeClr val="bg1"/>
                </a:solidFill>
                <a:latin typeface="Poppins Bold" panose="00000800000000000000" pitchFamily="2" charset="-94"/>
                <a:cs typeface="Poppins Bold" panose="00000800000000000000" pitchFamily="2" charset="-94"/>
              </a:rPr>
              <a:t>https://yerelkalkinmahamlesi.sanayi.gov.tr</a:t>
            </a:r>
          </a:p>
        </p:txBody>
      </p:sp>
    </p:spTree>
    <p:extLst>
      <p:ext uri="{BB962C8B-B14F-4D97-AF65-F5344CB8AC3E}">
        <p14:creationId xmlns:p14="http://schemas.microsoft.com/office/powerpoint/2010/main" val="682361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Poppi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22209</TotalTime>
  <Words>748</Words>
  <Application>Microsoft Office PowerPoint</Application>
  <PresentationFormat>Özel</PresentationFormat>
  <Paragraphs>203</Paragraphs>
  <Slides>10</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Poppins Bold</vt:lpstr>
      <vt:lpstr>Calibri</vt:lpstr>
      <vt:lpstr>Arial</vt:lpstr>
      <vt:lpstr>Wingdings</vt:lpstr>
      <vt:lpstr>Poppins ExtraLight</vt:lpstr>
      <vt:lpstr>Times New Roman</vt:lpstr>
      <vt:lpstr>Poppins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Ali KOÇ</cp:lastModifiedBy>
  <cp:revision>376</cp:revision>
  <dcterms:created xsi:type="dcterms:W3CDTF">2006-08-16T00:00:00Z</dcterms:created>
  <dcterms:modified xsi:type="dcterms:W3CDTF">2025-11-13T12:26:43Z</dcterms:modified>
  <dc:identifier>DAGrz9MBSBw</dc:identifier>
</cp:coreProperties>
</file>